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305" r:id="rId26"/>
    <p:sldId id="270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8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9" r:id="rId55"/>
    <p:sldId id="300" r:id="rId56"/>
    <p:sldId id="301" r:id="rId57"/>
    <p:sldId id="302" r:id="rId58"/>
    <p:sldId id="303" r:id="rId59"/>
    <p:sldId id="304" r:id="rId60"/>
    <p:sldId id="311" r:id="rId61"/>
    <p:sldId id="312" r:id="rId62"/>
    <p:sldId id="313" r:id="rId63"/>
    <p:sldId id="316" r:id="rId64"/>
    <p:sldId id="317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6" r:id="rId82"/>
    <p:sldId id="337" r:id="rId83"/>
    <p:sldId id="338" r:id="rId84"/>
    <p:sldId id="349" r:id="rId85"/>
    <p:sldId id="341" r:id="rId86"/>
    <p:sldId id="342" r:id="rId87"/>
    <p:sldId id="350" r:id="rId88"/>
    <p:sldId id="351" r:id="rId89"/>
    <p:sldId id="352" r:id="rId90"/>
    <p:sldId id="353" r:id="rId91"/>
    <p:sldId id="354" r:id="rId92"/>
  </p:sldIdLst>
  <p:sldSz cx="9144000" cy="5143500" type="screen16x9"/>
  <p:notesSz cx="9144000" cy="51435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A9DA7-96B9-4240-8A22-956BB297086B}" v="462" dt="2024-05-06T07:52:19.963"/>
    <p1510:client id="{309D0A65-7864-4232-A8E9-1389FD8C16DD}" v="28" dt="2024-05-06T11:22:58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theme" Target="theme/theme1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03A9B0-C39C-4B56-B9ED-3D1BE291B92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9DB5C5-0598-4648-BC49-8471A9A7CC0D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ED886F-3B2F-4B30-93E5-9A6F84DE09A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9D21FD0-B49D-46FF-A205-24B6BF093914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BA613C0-EBA2-46B4-92FE-DC19748FB5BE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5CB4005F-055F-4708-AA61-8398660317F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0D9B3DD-5414-47B8-87A2-500627BE3B1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CCA014D-5CA2-4F2B-8684-4F8A97374DF0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45AD64F-9AB4-400A-A469-3DABE07144A9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4DCD07A-179D-4A77-B5A2-4C080D07D344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27F05A1-CF56-4216-B7EF-A184610511BA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421C7BE-8624-46A4-906F-FBB4C1D26AA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C8EFE5-22EC-4DE6-B7A0-22039B49AF96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F83212C-5665-4234-8EA2-549CE68549B2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37EEC1E-BE16-44E2-BDF2-35A46C840334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B1E1119-183C-43DD-B4A1-7CD96C637784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EFED4B1-F6F1-4C84-A3A1-F8B599B3F5CE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C558FBC-4CF7-4BF6-9941-51B9EA0D00F9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2649F25-F7D3-468C-866C-0D29B17D72BE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258A851-2770-476A-9CCD-88E872A7309F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C4F8105-F225-4A69-A88F-2D7338D553AA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DF1ECC0-E61C-4CEC-BF76-A558A52CCD04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BA25E02-0184-45BA-A5DC-F072F4552328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F1FDA9-17AD-4B34-A3CB-2CEEC7D5CB17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42C90ED-BA7C-423D-8864-31F76AEE4DC0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265815E2-A79D-4930-87CA-DFDC584C9137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7AB15F17-7563-4E0D-8615-D1E4AB6FDDDE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84BD0595-8E08-4DE7-BE4F-FF71BB2C45F5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9DBB2B7B-A476-4CF9-B833-2BA0FB9CBBD1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85515B27-3928-4F9F-B263-DDB581D80956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BF8C8C81-C47D-4C67-9871-BCC42E6D34C3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FEBF7CD7-46C0-487B-BA1A-FC07A645D3A1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E3E627EC-0601-4B9E-89DE-9175AAB9DBD2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781D2E7C-E10B-4DFE-A67E-5502BBE2C0FA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2BFE23-EE33-43A3-B5C0-1CB22F64263C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C411BE12-D744-4021-A416-895BDD25E501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7EA89CE4-59A4-4938-8C1E-4D3881E3E339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C20D8DE8-1680-4C50-8672-E0BB8AD92865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7839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4780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062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7AAF5C2-A7D8-4888-9629-97A5F09F9B0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220DF0-97B6-4C71-B220-ED2B5E0C176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FAF22FF-1DF7-468A-A36A-65C2ECE3EC0F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441347F-263D-43AF-B067-054100CC8A5D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76860CB-BA27-4B04-A906-986BE22D4CC8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1F280C0-4D1D-4DC8-B84B-B0B05D3F7E1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4E4577-9373-41F5-8DBA-4B57203B3A9C}" type="slidenum">
              <a:t>‹N›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BC71D0A-E118-49B6-9807-B4377780F5AD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015A0B-A726-49BE-96FA-2D18ABCD66DB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7E3B52E-3915-48E9-A240-011B76D7A985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F703CF-23F5-464D-8A40-D28B84D45C3A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3A6C6BC-9A1F-4DF0-8D9E-CD28882F2395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5EF991-F5E9-4779-AD66-9FB06CD29725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3C8F7CC-DA1E-4B08-8E89-E5E12212DF84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1D73C88-6E0F-41F8-9972-C78A438A0E8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B1DC2FD-E42B-4D32-B957-36B805BB2C5C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CAE547B-28D2-4988-A116-E43310AC4E29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34070E5-8B6D-4C85-B555-E066819861DA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1371F01-082B-40F4-AEF6-BFBC1C391D3E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AEEC16D-A85D-4A24-B2A9-190266000C8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57A0A18-6286-487E-9F0D-4A7133205DD3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4E92006-1890-41C4-A3C4-8203DE70C5CF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FD617DB-BDFB-4B07-8DDD-4C0AB561CCE4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7AC56E2-8759-468B-B4E5-0829980D3611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36D56E7-E367-481C-8D55-28BB240DC0D2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9F2B6C-238E-4BEC-997E-A8DFA0A08EE8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80EE6E-5E19-4A0F-9B74-62473063972E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7EDA9A-0688-4426-B505-BD6CFEE953BD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6838138-2892-443B-9CC0-6E0B8393F97D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2110184-97CD-4309-8A2A-7EFC237EA5E8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9DE387-D46A-4A1D-9FDD-2BD31E39AE92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C7E533-0FCD-4B16-B166-7D55CD9598A5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ED7B98-B49E-45D1-BC66-71A1C178C46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72E9BC-8199-414E-8BE1-AA5E3522219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B888F0-E6CF-4999-A776-49B3BB7942DE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D669092-B828-43C1-8C94-7AFE96C27E71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1518D1-C3FF-4ED1-B49A-268A1FE7EABE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CA78EE1-6850-4A2D-8110-1CB6CD855138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9FD24A8-38A0-4EA7-99E8-21D97E70ACD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C5405E0-AAB5-49BA-982D-932174BC1D6E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CD9DBED-8364-4FE2-96CE-BF0CBFE82308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D6CA30E-D584-4827-B0DA-15135456FF5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5C19575-445A-443B-9053-4040CCA1C344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56E75C0-E696-4AE6-B051-73824DD7BB32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1781A70-BC01-4B43-823F-D450CCC33B0D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376DF9D-648E-4FC3-81E3-88445E30CF30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24D75BA-4883-427F-9147-CD71ED83369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9C31BB8-00BB-4750-8951-7C93F02A392A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A23D311-B2CE-4468-8344-439A70050139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F3F12F8-D97A-4776-BE09-ED562224AD95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DEBB2C-8C4E-4930-B54C-B8D5BD83C3B7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DED1110-B0EF-4212-AEA0-99DC48FF6B9C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82C83B1-02F6-4D25-B5C3-6E969A355973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F3B4A3C-6988-440C-B5C5-6DA42E32A54A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82E3F53-B2E1-4D57-9F46-4E08CD42F12F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211755E-7ED5-4B43-840F-17349FE269DB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9D678A2-520C-4CB0-9D01-93ED107ADC8E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67E8D8E-9C2A-4E95-9D30-E04939562849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E2F82B8-E4BA-4732-AAC8-2FF9D513DA6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63A8281-D362-43B8-978E-FE17BE298ED8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BEF5F3F-1DCF-4161-8CFC-AF4500224586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B304296-DF11-4BD3-87FB-BBF17A3DBB7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3DE11B3-C7E8-4584-9CA1-47DBC5064106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EABF6D4-6440-4075-BDCB-48295A24A977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49F6752-1C44-46F2-B090-7D520A285BE5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46144D1-2EBE-4CC0-901D-5DA3AFB74EC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27A346D-6ECA-490B-B3C0-BB2455A62006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0328ACA-1A13-44A4-B0E2-608EB8878C4E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E5B0925-F4D9-431B-8B73-19CC384BE9DE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5F51BC9-9C31-41BF-A438-4F4D40F4B6C9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799563D-4CAE-4A92-9F23-377498D44B24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9A06C4B-AF0A-46EE-825B-3F49F71DD3B7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B5BB20-109B-4ED5-AF76-4A8D64047256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A8D1F63-9523-4A2A-B9E3-C3C2E15D819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E607981-864F-4D1A-8B56-A155A57D212B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8DE745A-75AA-4291-9E02-DF745E1EE1F6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DD3DF10-97B8-4270-908E-78C8EFCA3D89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0707A16-D8D2-4063-BE63-4CA86D7EDD3B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506F4A4-3EA1-4B9E-9DE0-8A9D17068128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D523B17-556D-4A1A-9A39-878AE5A8438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D8D006F-7336-4B73-BC19-3146DEA5663E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118B760-6445-4045-8792-9FAC10AC4874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4867E11-15DF-47D7-ADC8-27C933E82BE2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C61E96-8AB7-4063-8FC5-AAC2DDAC0DA8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B408B5C-643A-4327-BC3A-4AC02DB37C05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8404EA-472D-4147-BE4D-237EB705FBBA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1D48258-8D35-4BA0-8B07-999D1C9B464B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C4C6255-BF9D-4292-9296-64AB8C36D932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1CE28F2-F2A0-47F7-A8E2-3F35DF5DF9B1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193FDBA-C911-43F2-AC92-C4370A50B898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56E794-05FB-46DD-9E29-45AC8BDBAB82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A7C61B3-A930-4780-BA4B-3864D7565B36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BFBF71C-F986-42C3-B7B4-EFC0530052A7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A0B881B-8F75-4848-96B5-E6B521103923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 hidden="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60080" y="1366920"/>
            <a:ext cx="2823480" cy="198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325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271440" y="4654080"/>
            <a:ext cx="18835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1581C15-411F-4A4F-B532-AB4353450159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78;p13" hidden="1"/>
          <p:cNvSpPr/>
          <p:nvPr/>
        </p:nvSpPr>
        <p:spPr>
          <a:xfrm>
            <a:off x="0" y="5045760"/>
            <a:ext cx="9143640" cy="979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97920"/>
              <a:gd name="textAreaBottom" fmla="*/ 98280 h 97920"/>
            </a:gdLst>
            <a:ahLst/>
            <a:cxnLst/>
            <a:rect l="textAreaLeft" t="textAreaTop" r="textAreaRight" b="textAreaBottom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CCA67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Google Shape;79;p13" hidden="1"/>
          <p:cNvSpPr/>
          <p:nvPr/>
        </p:nvSpPr>
        <p:spPr>
          <a:xfrm>
            <a:off x="76320" y="4506480"/>
            <a:ext cx="8991360" cy="453600"/>
          </a:xfrm>
          <a:custGeom>
            <a:avLst/>
            <a:gdLst>
              <a:gd name="textAreaLeft" fmla="*/ 0 w 8991360"/>
              <a:gd name="textAreaRight" fmla="*/ 8991720 w 8991360"/>
              <a:gd name="textAreaTop" fmla="*/ 0 h 453600"/>
              <a:gd name="textAreaBottom" fmla="*/ 453960 h 453600"/>
            </a:gdLst>
            <a:ahLst/>
            <a:cxnLst/>
            <a:rect l="textAreaLeft" t="textAreaTop" r="textAreaRight" b="textAreaBottom"/>
            <a:pathLst>
              <a:path w="8991600" h="454025">
                <a:moveTo>
                  <a:pt x="8991599" y="453899"/>
                </a:moveTo>
                <a:lnTo>
                  <a:pt x="0" y="453899"/>
                </a:lnTo>
                <a:lnTo>
                  <a:pt x="0" y="0"/>
                </a:lnTo>
                <a:lnTo>
                  <a:pt x="8991599" y="0"/>
                </a:lnTo>
                <a:lnTo>
                  <a:pt x="8991599" y="453899"/>
                </a:lnTo>
                <a:close/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Google Shape;86;p14"/>
          <p:cNvSpPr/>
          <p:nvPr/>
        </p:nvSpPr>
        <p:spPr>
          <a:xfrm>
            <a:off x="2743920" y="756720"/>
            <a:ext cx="1081800" cy="1125000"/>
          </a:xfrm>
          <a:custGeom>
            <a:avLst/>
            <a:gdLst>
              <a:gd name="textAreaLeft" fmla="*/ 0 w 1081800"/>
              <a:gd name="textAreaRight" fmla="*/ 1082160 w 1081800"/>
              <a:gd name="textAreaTop" fmla="*/ 0 h 1125000"/>
              <a:gd name="textAreaBottom" fmla="*/ 1125360 h 1125000"/>
            </a:gdLst>
            <a:ahLst/>
            <a:cxnLst/>
            <a:rect l="textAreaLeft" t="textAreaTop" r="textAreaRight" b="textAreaBottom"/>
            <a:pathLst>
              <a:path w="1082039" h="1125220">
                <a:moveTo>
                  <a:pt x="0" y="1124949"/>
                </a:moveTo>
                <a:lnTo>
                  <a:pt x="0" y="0"/>
                </a:lnTo>
                <a:lnTo>
                  <a:pt x="1081624" y="0"/>
                </a:lnTo>
              </a:path>
            </a:pathLst>
          </a:custGeom>
          <a:noFill/>
          <a:ln w="28550">
            <a:solidFill>
              <a:srgbClr val="CCA6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Google Shape;87;p14"/>
          <p:cNvSpPr/>
          <p:nvPr/>
        </p:nvSpPr>
        <p:spPr>
          <a:xfrm>
            <a:off x="5318280" y="3266640"/>
            <a:ext cx="1081800" cy="1125000"/>
          </a:xfrm>
          <a:custGeom>
            <a:avLst/>
            <a:gdLst>
              <a:gd name="textAreaLeft" fmla="*/ 0 w 1081800"/>
              <a:gd name="textAreaRight" fmla="*/ 1082160 w 1081800"/>
              <a:gd name="textAreaTop" fmla="*/ 0 h 1125000"/>
              <a:gd name="textAreaBottom" fmla="*/ 1125360 h 1125000"/>
            </a:gdLst>
            <a:ahLst/>
            <a:cxnLst/>
            <a:rect l="textAreaLeft" t="textAreaTop" r="textAreaRight" b="textAreaBottom"/>
            <a:pathLst>
              <a:path w="1082039" h="1125220">
                <a:moveTo>
                  <a:pt x="1081624" y="0"/>
                </a:moveTo>
                <a:lnTo>
                  <a:pt x="1081624" y="1124949"/>
                </a:lnTo>
                <a:lnTo>
                  <a:pt x="0" y="1124949"/>
                </a:lnTo>
              </a:path>
            </a:pathLst>
          </a:custGeom>
          <a:noFill/>
          <a:ln w="28550">
            <a:solidFill>
              <a:srgbClr val="CCA6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292200" y="1306440"/>
            <a:ext cx="255888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386" name="PlaceHolder 2"/>
          <p:cNvSpPr>
            <a:spLocks noGrp="1"/>
          </p:cNvSpPr>
          <p:nvPr>
            <p:ph type="ftr" idx="28"/>
          </p:nvPr>
        </p:nvSpPr>
        <p:spPr>
          <a:xfrm>
            <a:off x="149400" y="4568040"/>
            <a:ext cx="348768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387" name="PlaceHolder 3"/>
          <p:cNvSpPr>
            <a:spLocks noGrp="1"/>
          </p:cNvSpPr>
          <p:nvPr>
            <p:ph type="dt" idx="29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388" name="PlaceHolder 4"/>
          <p:cNvSpPr>
            <a:spLocks noGrp="1"/>
          </p:cNvSpPr>
          <p:nvPr>
            <p:ph type="sldNum" idx="30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8A55982-64D4-4E41-8DEA-441FF79BC522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21;p4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48960" bIns="48960" anchor="ctr">
            <a:noAutofit/>
          </a:bodyPr>
          <a:lstStyle/>
          <a:p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68556"/>
          </a:bodyPr>
          <a:lstStyle/>
          <a:p>
            <a:pPr indent="0">
              <a:buNone/>
            </a:pPr>
            <a:r>
              <a:rPr lang="it-IT" sz="42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  <p:sp>
        <p:nvSpPr>
          <p:cNvPr id="429" name="PlaceHolder 3"/>
          <p:cNvSpPr>
            <a:spLocks noGrp="1"/>
          </p:cNvSpPr>
          <p:nvPr>
            <p:ph type="sldNum" idx="3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it" sz="1000" b="0" strike="noStrike" spc="-1">
                <a:solidFill>
                  <a:schemeClr val="dk1"/>
                </a:solidFill>
                <a:latin typeface="Economica"/>
                <a:ea typeface="Economic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A932BF8-FE76-4582-9036-69C013E2CA1E}" type="slidenum">
              <a:rPr lang="it" sz="1000" b="0" strike="noStrike" spc="-1">
                <a:solidFill>
                  <a:schemeClr val="dk1"/>
                </a:solidFill>
                <a:latin typeface="Economica"/>
                <a:ea typeface="Economica"/>
              </a:rPr>
              <a:t>‹N›</a:t>
            </a:fld>
            <a:endParaRPr lang="it-IT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6;p1" hidden="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6960" y="549360"/>
            <a:ext cx="538200" cy="213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7240" y="1392840"/>
            <a:ext cx="7768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5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271440" y="4654080"/>
            <a:ext cx="18835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5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E81BD47-029D-4B85-B830-F36F6F05E763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6;p1" hidden="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960" y="549360"/>
            <a:ext cx="538200" cy="213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ftr" idx="7"/>
          </p:nvPr>
        </p:nvSpPr>
        <p:spPr>
          <a:xfrm>
            <a:off x="271440" y="4654080"/>
            <a:ext cx="18835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dt" idx="8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sldNum" idx="9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43E23C9-500C-4094-9945-281B1A2BC9F1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6;p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ftr" idx="10"/>
          </p:nvPr>
        </p:nvSpPr>
        <p:spPr>
          <a:xfrm>
            <a:off x="271440" y="4654080"/>
            <a:ext cx="18835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dt" idx="11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sldNum" idx="12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886CF5-1ABD-4A37-B455-5E8C5CA89D30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41;p7"/>
          <p:cNvSpPr/>
          <p:nvPr/>
        </p:nvSpPr>
        <p:spPr>
          <a:xfrm>
            <a:off x="198360" y="4590360"/>
            <a:ext cx="8747280" cy="45684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56840"/>
              <a:gd name="textAreaBottom" fmla="*/ 457200 h 456840"/>
            </a:gdLst>
            <a:ahLst/>
            <a:cxnLst/>
            <a:rect l="textAreaLeft" t="textAreaTop" r="textAreaRight" b="textAreaBottom"/>
            <a:pathLst>
              <a:path w="8747760" h="457200">
                <a:moveTo>
                  <a:pt x="8747399" y="456899"/>
                </a:moveTo>
                <a:lnTo>
                  <a:pt x="0" y="4568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568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61200" y="724680"/>
            <a:ext cx="799200" cy="149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961200" y="939600"/>
            <a:ext cx="66823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1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  <p:sp>
        <p:nvSpPr>
          <p:cNvPr id="171" name="PlaceHolder 3"/>
          <p:cNvSpPr>
            <a:spLocks noGrp="1"/>
          </p:cNvSpPr>
          <p:nvPr>
            <p:ph type="ftr" idx="13"/>
          </p:nvPr>
        </p:nvSpPr>
        <p:spPr>
          <a:xfrm>
            <a:off x="271440" y="4651920"/>
            <a:ext cx="38941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dt" idx="14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173" name="PlaceHolder 5"/>
          <p:cNvSpPr>
            <a:spLocks noGrp="1"/>
          </p:cNvSpPr>
          <p:nvPr>
            <p:ph type="sldNum" idx="15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2599BFC-3744-481A-A8F9-23EE026F9DCA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41;p7"/>
          <p:cNvSpPr/>
          <p:nvPr/>
        </p:nvSpPr>
        <p:spPr>
          <a:xfrm>
            <a:off x="198360" y="4590360"/>
            <a:ext cx="8747280" cy="45684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56840"/>
              <a:gd name="textAreaBottom" fmla="*/ 457200 h 456840"/>
            </a:gdLst>
            <a:ahLst/>
            <a:cxnLst/>
            <a:rect l="textAreaLeft" t="textAreaTop" r="textAreaRight" b="textAreaBottom"/>
            <a:pathLst>
              <a:path w="8747760" h="457200">
                <a:moveTo>
                  <a:pt x="8747399" y="456899"/>
                </a:moveTo>
                <a:lnTo>
                  <a:pt x="0" y="4568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568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ftr" idx="16"/>
          </p:nvPr>
        </p:nvSpPr>
        <p:spPr>
          <a:xfrm>
            <a:off x="271440" y="4651920"/>
            <a:ext cx="389412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212" name="PlaceHolder 2"/>
          <p:cNvSpPr>
            <a:spLocks noGrp="1"/>
          </p:cNvSpPr>
          <p:nvPr>
            <p:ph type="dt" idx="17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213" name="PlaceHolder 3"/>
          <p:cNvSpPr>
            <a:spLocks noGrp="1"/>
          </p:cNvSpPr>
          <p:nvPr>
            <p:ph type="sldNum" idx="18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DA64CE1-A85D-404C-8D3F-5AA8376FEB15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78;p13"/>
          <p:cNvSpPr/>
          <p:nvPr/>
        </p:nvSpPr>
        <p:spPr>
          <a:xfrm>
            <a:off x="0" y="5045760"/>
            <a:ext cx="9143640" cy="979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97920"/>
              <a:gd name="textAreaBottom" fmla="*/ 98280 h 97920"/>
            </a:gdLst>
            <a:ahLst/>
            <a:cxnLst/>
            <a:rect l="textAreaLeft" t="textAreaTop" r="textAreaRight" b="textAreaBottom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CCA67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79;p13"/>
          <p:cNvSpPr/>
          <p:nvPr/>
        </p:nvSpPr>
        <p:spPr>
          <a:xfrm>
            <a:off x="76320" y="4506480"/>
            <a:ext cx="8991360" cy="453600"/>
          </a:xfrm>
          <a:custGeom>
            <a:avLst/>
            <a:gdLst>
              <a:gd name="textAreaLeft" fmla="*/ 0 w 8991360"/>
              <a:gd name="textAreaRight" fmla="*/ 8991720 w 8991360"/>
              <a:gd name="textAreaTop" fmla="*/ 0 h 453600"/>
              <a:gd name="textAreaBottom" fmla="*/ 453960 h 453600"/>
            </a:gdLst>
            <a:ahLst/>
            <a:cxnLst/>
            <a:rect l="textAreaLeft" t="textAreaTop" r="textAreaRight" b="textAreaBottom"/>
            <a:pathLst>
              <a:path w="8991600" h="454025">
                <a:moveTo>
                  <a:pt x="8991599" y="453899"/>
                </a:moveTo>
                <a:lnTo>
                  <a:pt x="0" y="453899"/>
                </a:lnTo>
                <a:lnTo>
                  <a:pt x="0" y="0"/>
                </a:lnTo>
                <a:lnTo>
                  <a:pt x="8991599" y="0"/>
                </a:lnTo>
                <a:lnTo>
                  <a:pt x="8991599" y="453899"/>
                </a:lnTo>
                <a:close/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1"/>
          <p:cNvSpPr>
            <a:spLocks noGrp="1"/>
          </p:cNvSpPr>
          <p:nvPr>
            <p:ph type="ftr" idx="19"/>
          </p:nvPr>
        </p:nvSpPr>
        <p:spPr>
          <a:xfrm>
            <a:off x="149400" y="4568040"/>
            <a:ext cx="348768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255" name="PlaceHolder 2"/>
          <p:cNvSpPr>
            <a:spLocks noGrp="1"/>
          </p:cNvSpPr>
          <p:nvPr>
            <p:ph type="dt" idx="20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sldNum" idx="21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D68448-8AE3-4DC1-B92E-867AA1D956D3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78;p13"/>
          <p:cNvSpPr/>
          <p:nvPr/>
        </p:nvSpPr>
        <p:spPr>
          <a:xfrm>
            <a:off x="0" y="5045760"/>
            <a:ext cx="9143640" cy="979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97920"/>
              <a:gd name="textAreaBottom" fmla="*/ 98280 h 97920"/>
            </a:gdLst>
            <a:ahLst/>
            <a:cxnLst/>
            <a:rect l="textAreaLeft" t="textAreaTop" r="textAreaRight" b="textAreaBottom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CCA67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Google Shape;79;p13"/>
          <p:cNvSpPr/>
          <p:nvPr/>
        </p:nvSpPr>
        <p:spPr>
          <a:xfrm>
            <a:off x="76320" y="4506480"/>
            <a:ext cx="8991360" cy="453600"/>
          </a:xfrm>
          <a:custGeom>
            <a:avLst/>
            <a:gdLst>
              <a:gd name="textAreaLeft" fmla="*/ 0 w 8991360"/>
              <a:gd name="textAreaRight" fmla="*/ 8991720 w 8991360"/>
              <a:gd name="textAreaTop" fmla="*/ 0 h 453600"/>
              <a:gd name="textAreaBottom" fmla="*/ 453960 h 453600"/>
            </a:gdLst>
            <a:ahLst/>
            <a:cxnLst/>
            <a:rect l="textAreaLeft" t="textAreaTop" r="textAreaRight" b="textAreaBottom"/>
            <a:pathLst>
              <a:path w="8991600" h="454025">
                <a:moveTo>
                  <a:pt x="8991599" y="453899"/>
                </a:moveTo>
                <a:lnTo>
                  <a:pt x="0" y="453899"/>
                </a:lnTo>
                <a:lnTo>
                  <a:pt x="0" y="0"/>
                </a:lnTo>
                <a:lnTo>
                  <a:pt x="8991599" y="0"/>
                </a:lnTo>
                <a:lnTo>
                  <a:pt x="8991599" y="453899"/>
                </a:lnTo>
                <a:close/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18296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  <p:sp>
        <p:nvSpPr>
          <p:cNvPr id="299" name="PlaceHolder 3"/>
          <p:cNvSpPr>
            <a:spLocks noGrp="1"/>
          </p:cNvSpPr>
          <p:nvPr>
            <p:ph type="ftr" idx="22"/>
          </p:nvPr>
        </p:nvSpPr>
        <p:spPr>
          <a:xfrm>
            <a:off x="149400" y="4568040"/>
            <a:ext cx="348768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300" name="PlaceHolder 4"/>
          <p:cNvSpPr>
            <a:spLocks noGrp="1"/>
          </p:cNvSpPr>
          <p:nvPr>
            <p:ph type="dt" idx="23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301" name="PlaceHolder 5"/>
          <p:cNvSpPr>
            <a:spLocks noGrp="1"/>
          </p:cNvSpPr>
          <p:nvPr>
            <p:ph type="sldNum" idx="24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9EBF551-AB82-4737-899F-5956BCA393D9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78;p13"/>
          <p:cNvSpPr/>
          <p:nvPr/>
        </p:nvSpPr>
        <p:spPr>
          <a:xfrm>
            <a:off x="0" y="5045760"/>
            <a:ext cx="9143640" cy="979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97920"/>
              <a:gd name="textAreaBottom" fmla="*/ 98280 h 97920"/>
            </a:gdLst>
            <a:ahLst/>
            <a:cxnLst/>
            <a:rect l="textAreaLeft" t="textAreaTop" r="textAreaRight" b="textAreaBottom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CCA67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79;p13"/>
          <p:cNvSpPr/>
          <p:nvPr/>
        </p:nvSpPr>
        <p:spPr>
          <a:xfrm>
            <a:off x="76320" y="4506480"/>
            <a:ext cx="8991360" cy="453600"/>
          </a:xfrm>
          <a:custGeom>
            <a:avLst/>
            <a:gdLst>
              <a:gd name="textAreaLeft" fmla="*/ 0 w 8991360"/>
              <a:gd name="textAreaRight" fmla="*/ 8991720 w 8991360"/>
              <a:gd name="textAreaTop" fmla="*/ 0 h 453600"/>
              <a:gd name="textAreaBottom" fmla="*/ 453960 h 453600"/>
            </a:gdLst>
            <a:ahLst/>
            <a:cxnLst/>
            <a:rect l="textAreaLeft" t="textAreaTop" r="textAreaRight" b="textAreaBottom"/>
            <a:pathLst>
              <a:path w="8991600" h="454025">
                <a:moveTo>
                  <a:pt x="8991599" y="453899"/>
                </a:moveTo>
                <a:lnTo>
                  <a:pt x="0" y="453899"/>
                </a:lnTo>
                <a:lnTo>
                  <a:pt x="0" y="0"/>
                </a:lnTo>
                <a:lnTo>
                  <a:pt x="8991599" y="0"/>
                </a:lnTo>
                <a:lnTo>
                  <a:pt x="8991599" y="453899"/>
                </a:lnTo>
                <a:close/>
              </a:path>
            </a:pathLst>
          </a:custGeom>
          <a:solidFill>
            <a:srgbClr val="D9D9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</a:p>
        </p:txBody>
      </p:sp>
      <p:sp>
        <p:nvSpPr>
          <p:cNvPr id="341" name="PlaceHolder 2"/>
          <p:cNvSpPr>
            <a:spLocks noGrp="1"/>
          </p:cNvSpPr>
          <p:nvPr>
            <p:ph type="ftr" idx="25"/>
          </p:nvPr>
        </p:nvSpPr>
        <p:spPr>
          <a:xfrm>
            <a:off x="149400" y="4568040"/>
            <a:ext cx="348768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&lt;piè di pagina&gt;</a:t>
            </a:r>
          </a:p>
        </p:txBody>
      </p:sp>
      <p:sp>
        <p:nvSpPr>
          <p:cNvPr id="342" name="PlaceHolder 3"/>
          <p:cNvSpPr>
            <a:spLocks noGrp="1"/>
          </p:cNvSpPr>
          <p:nvPr>
            <p:ph type="dt" idx="26"/>
          </p:nvPr>
        </p:nvSpPr>
        <p:spPr>
          <a:xfrm>
            <a:off x="45720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Times New Roman"/>
              </a:rPr>
              <a:t>&lt;data/ora&gt;</a:t>
            </a:r>
          </a:p>
        </p:txBody>
      </p:sp>
      <p:sp>
        <p:nvSpPr>
          <p:cNvPr id="343" name="PlaceHolder 4"/>
          <p:cNvSpPr>
            <a:spLocks noGrp="1"/>
          </p:cNvSpPr>
          <p:nvPr>
            <p:ph type="sldNum" idx="27"/>
          </p:nvPr>
        </p:nvSpPr>
        <p:spPr>
          <a:xfrm>
            <a:off x="6583680" y="4783320"/>
            <a:ext cx="210276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54B813F-C888-436E-B173-BC75C0FDA341}" type="slidenum">
              <a:rPr lang="en-US" sz="1800" b="0" strike="noStrike" spc="-1">
                <a:solidFill>
                  <a:srgbClr val="888888"/>
                </a:solidFill>
                <a:latin typeface="Arial"/>
                <a:ea typeface="Arial"/>
              </a:rPr>
              <a:t>‹N›</a:t>
            </a:fld>
            <a:endParaRPr lang="it-IT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careers.nhs.uk/glossary#Informatics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g-genomics.org/plink/2.0/" TargetMode="External"/><Relationship Id="rId1" Type="http://schemas.openxmlformats.org/officeDocument/2006/relationships/slideLayout" Target="../slideLayouts/slideLayout1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hail.is/abo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hail.is/docs/0.2/cheatsheets.html" TargetMode="External"/><Relationship Id="rId1" Type="http://schemas.openxmlformats.org/officeDocument/2006/relationships/slideLayout" Target="../slideLayouts/slideLayout13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hail.is/t/spin-up-aws-emr-clusters-with-hail/818" TargetMode="External"/><Relationship Id="rId2" Type="http://schemas.openxmlformats.org/officeDocument/2006/relationships/hyperlink" Target="https://github.com/hms-dbmi/hail-on-AWS-spot-instances" TargetMode="Externa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hyperlink" Target="https://discuss.hail.is/abot" TargetMode="External"/><Relationship Id="rId7" Type="http://schemas.openxmlformats.org/officeDocument/2006/relationships/hyperlink" Target="https://hail.is/docs/0.2/index.html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hyperlink" Target="https://blog.hail.is/introtohail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hail.is/docs/0.2/cloud/google_cloud.html#hailctl-dataproc" TargetMode="External"/><Relationship Id="rId1" Type="http://schemas.openxmlformats.org/officeDocument/2006/relationships/slideLayout" Target="../slideLayouts/slideLayout1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torage/docs/gsutil" TargetMode="External"/><Relationship Id="rId1" Type="http://schemas.openxmlformats.org/officeDocument/2006/relationships/slideLayout" Target="../slideLayouts/slideLayout1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hail.is/docs/0.2/cloud/general_advice.html" TargetMode="External"/><Relationship Id="rId2" Type="http://schemas.openxmlformats.org/officeDocument/2006/relationships/hyperlink" Target="https://cloud.google.com/products/calculator/" TargetMode="External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119;p19"/>
          <p:cNvSpPr/>
          <p:nvPr/>
        </p:nvSpPr>
        <p:spPr>
          <a:xfrm>
            <a:off x="2743920" y="756720"/>
            <a:ext cx="1081800" cy="1125000"/>
          </a:xfrm>
          <a:custGeom>
            <a:avLst/>
            <a:gdLst>
              <a:gd name="textAreaLeft" fmla="*/ 0 w 1081800"/>
              <a:gd name="textAreaRight" fmla="*/ 1082160 w 1081800"/>
              <a:gd name="textAreaTop" fmla="*/ 0 h 1125000"/>
              <a:gd name="textAreaBottom" fmla="*/ 1125360 h 1125000"/>
            </a:gdLst>
            <a:ahLst/>
            <a:cxnLst/>
            <a:rect l="textAreaLeft" t="textAreaTop" r="textAreaRight" b="textAreaBottom"/>
            <a:pathLst>
              <a:path w="1082039" h="1125220">
                <a:moveTo>
                  <a:pt x="0" y="1124949"/>
                </a:moveTo>
                <a:lnTo>
                  <a:pt x="0" y="0"/>
                </a:lnTo>
                <a:lnTo>
                  <a:pt x="1081624" y="0"/>
                </a:lnTo>
              </a:path>
            </a:pathLst>
          </a:custGeom>
          <a:noFill/>
          <a:ln w="28550">
            <a:solidFill>
              <a:srgbClr val="CCA6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Google Shape;120;p19"/>
          <p:cNvSpPr/>
          <p:nvPr/>
        </p:nvSpPr>
        <p:spPr>
          <a:xfrm>
            <a:off x="5318280" y="3266640"/>
            <a:ext cx="1081800" cy="1125000"/>
          </a:xfrm>
          <a:custGeom>
            <a:avLst/>
            <a:gdLst>
              <a:gd name="textAreaLeft" fmla="*/ 0 w 1081800"/>
              <a:gd name="textAreaRight" fmla="*/ 1082160 w 1081800"/>
              <a:gd name="textAreaTop" fmla="*/ 0 h 1125000"/>
              <a:gd name="textAreaBottom" fmla="*/ 1125360 h 1125000"/>
            </a:gdLst>
            <a:ahLst/>
            <a:cxnLst/>
            <a:rect l="textAreaLeft" t="textAreaTop" r="textAreaRight" b="textAreaBottom"/>
            <a:pathLst>
              <a:path w="1082039" h="1125220">
                <a:moveTo>
                  <a:pt x="1081624" y="0"/>
                </a:moveTo>
                <a:lnTo>
                  <a:pt x="1081624" y="1124949"/>
                </a:lnTo>
                <a:lnTo>
                  <a:pt x="0" y="1124949"/>
                </a:lnTo>
              </a:path>
            </a:pathLst>
          </a:custGeom>
          <a:noFill/>
          <a:ln w="28550">
            <a:solidFill>
              <a:srgbClr val="CCA6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865926" y="904678"/>
            <a:ext cx="3534154" cy="1507223"/>
          </a:xfrm>
          <a:prstGeom prst="rect">
            <a:avLst/>
          </a:prstGeom>
          <a:noFill/>
          <a:ln w="0">
            <a:noFill/>
          </a:ln>
        </p:spPr>
        <p:txBody>
          <a:bodyPr lIns="0" tIns="11880" rIns="0" bIns="0" anchor="t">
            <a:noAutofit/>
          </a:bodyPr>
          <a:lstStyle/>
          <a:p>
            <a:pPr marL="12700"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pc="-1" dirty="0">
                <a:solidFill>
                  <a:schemeClr val="dk1"/>
                </a:solidFill>
                <a:latin typeface="Arial"/>
                <a:ea typeface="Arial"/>
              </a:rPr>
              <a:t>Data Science: </a:t>
            </a:r>
            <a:br>
              <a:rPr lang="en-US" sz="2400" b="1" spc="-1" dirty="0">
                <a:solidFill>
                  <a:schemeClr val="dk1"/>
                </a:solidFill>
                <a:latin typeface="Arial"/>
                <a:ea typeface="Arial"/>
              </a:rPr>
            </a:br>
            <a:r>
              <a:rPr lang="en-US" sz="2400" b="1" spc="-1" dirty="0">
                <a:solidFill>
                  <a:schemeClr val="dk1"/>
                </a:solidFill>
                <a:latin typeface="Arial"/>
                <a:ea typeface="Arial"/>
              </a:rPr>
              <a:t>Clinical </a:t>
            </a:r>
            <a:r>
              <a:rPr lang="en-US" sz="2400" b="1" spc="-1" dirty="0" err="1">
                <a:solidFill>
                  <a:schemeClr val="dk1"/>
                </a:solidFill>
                <a:latin typeface="Arial"/>
                <a:ea typeface="Arial"/>
              </a:rPr>
              <a:t>Bionformatics</a:t>
            </a:r>
            <a:r>
              <a:rPr lang="en-US" sz="2400" b="1" spc="-1" dirty="0">
                <a:solidFill>
                  <a:schemeClr val="dk1"/>
                </a:solidFill>
                <a:latin typeface="Arial"/>
                <a:ea typeface="Arial"/>
              </a:rPr>
              <a:t> and Genetic Association Studies  </a:t>
            </a:r>
            <a:endParaRPr lang="it-IT" sz="2400" b="0" strike="noStrike" spc="-1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69" name="Google Shape;122;p19"/>
          <p:cNvSpPr/>
          <p:nvPr/>
        </p:nvSpPr>
        <p:spPr>
          <a:xfrm>
            <a:off x="3747568" y="3498168"/>
            <a:ext cx="1654748" cy="6590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Lucida Sans"/>
                <a:ea typeface="Lucida Sans"/>
              </a:rPr>
              <a:t>Alberto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Lucida Sans"/>
                <a:ea typeface="Lucida Sans"/>
              </a:rPr>
              <a:t>Brusati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1800" y="657720"/>
            <a:ext cx="257976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250" b="1" strike="noStrike" spc="-1">
                <a:solidFill>
                  <a:schemeClr val="dk1"/>
                </a:solidFill>
                <a:latin typeface="Tahoma"/>
                <a:ea typeface="Tahoma"/>
              </a:rPr>
              <a:t>Files And Formats</a:t>
            </a:r>
            <a:endParaRPr lang="it-IT" sz="2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Google Shape;284;p38"/>
          <p:cNvPicPr/>
          <p:nvPr/>
        </p:nvPicPr>
        <p:blipFill>
          <a:blip r:embed="rId2"/>
          <a:stretch/>
        </p:blipFill>
        <p:spPr>
          <a:xfrm>
            <a:off x="3751200" y="894960"/>
            <a:ext cx="3368880" cy="3630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522000" y="267480"/>
            <a:ext cx="213156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Introduction: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Google Shape;290;p39"/>
          <p:cNvSpPr/>
          <p:nvPr/>
        </p:nvSpPr>
        <p:spPr>
          <a:xfrm>
            <a:off x="522000" y="807120"/>
            <a:ext cx="8093880" cy="120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60" rIns="0" bIns="0" anchor="t">
            <a:spAutoFit/>
          </a:bodyPr>
          <a:lstStyle/>
          <a:p>
            <a:pPr marL="12600" algn="just">
              <a:lnSpc>
                <a:spcPct val="100000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FF0000"/>
                </a:solidFill>
                <a:latin typeface="Tahoma"/>
                <a:ea typeface="Tahoma"/>
              </a:rPr>
              <a:t>FastA </a:t>
            </a:r>
            <a:r>
              <a:rPr lang="en-US" sz="165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format</a:t>
            </a:r>
            <a:endParaRPr lang="it-IT" sz="165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1786"/>
              </a:spcBef>
              <a:tabLst>
                <a:tab pos="0" algn="l"/>
              </a:tabLst>
            </a:pPr>
            <a:r>
              <a:rPr lang="en-US" sz="145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It’s a standard format to indicate the DNA or protein sequence born in 1985. The term stands for  "FAST-All" it’s Generally indicated with .fasta .fa. The ﬁle contains sequences with a header  starting with '</a:t>
            </a:r>
            <a:r>
              <a:rPr lang="en-US" sz="1450" b="1" strike="noStrike" spc="-1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lang="en-US" sz="145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' Each row consists of 60-70 or 80 bases.</a:t>
            </a:r>
            <a:endParaRPr lang="it-IT" sz="14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Google Shape;291;p39"/>
          <p:cNvPicPr/>
          <p:nvPr/>
        </p:nvPicPr>
        <p:blipFill>
          <a:blip r:embed="rId2"/>
          <a:stretch/>
        </p:blipFill>
        <p:spPr>
          <a:xfrm>
            <a:off x="723960" y="2116440"/>
            <a:ext cx="7156440" cy="2743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296;p40"/>
          <p:cNvSpPr/>
          <p:nvPr/>
        </p:nvSpPr>
        <p:spPr>
          <a:xfrm>
            <a:off x="441720" y="318960"/>
            <a:ext cx="8345520" cy="14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rgbClr val="FF0000"/>
                </a:solidFill>
                <a:latin typeface="Arial"/>
                <a:ea typeface="Arial"/>
              </a:rPr>
              <a:t>FastǪ </a:t>
            </a:r>
            <a:r>
              <a:rPr lang="en-US" sz="13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format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pos="0" algn="l"/>
              </a:tabLst>
            </a:pPr>
            <a:endParaRPr lang="it-IT" sz="135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FASTǪ format is a text-based format for storing both a biological sequence (usually nucleotide sequence) and its  corresponding quality scores. Both the sequence letter and quality score are each encoded with a single ASCII  character for brevity.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pos="0" algn="l"/>
              </a:tabLst>
            </a:pPr>
            <a:endParaRPr lang="it-IT" sz="135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6"/>
              </a:spcBef>
              <a:tabLst>
                <a:tab pos="0" algn="l"/>
              </a:tabLst>
            </a:pPr>
            <a:r>
              <a:rPr lang="en-US" sz="13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The quality score is indicated as </a:t>
            </a:r>
            <a:r>
              <a:rPr lang="en-US" sz="1300" b="1" strike="noStrike" spc="-1">
                <a:solidFill>
                  <a:srgbClr val="000000"/>
                </a:solidFill>
                <a:latin typeface="Arial"/>
                <a:ea typeface="Arial"/>
              </a:rPr>
              <a:t>PHRED Score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Google Shape;297;p40"/>
          <p:cNvPicPr/>
          <p:nvPr/>
        </p:nvPicPr>
        <p:blipFill>
          <a:blip r:embed="rId2"/>
          <a:stretch/>
        </p:blipFill>
        <p:spPr>
          <a:xfrm>
            <a:off x="4122720" y="1485000"/>
            <a:ext cx="1294920" cy="228240"/>
          </a:xfrm>
          <a:prstGeom prst="rect">
            <a:avLst/>
          </a:prstGeom>
          <a:ln w="0">
            <a:noFill/>
          </a:ln>
        </p:spPr>
      </p:pic>
      <p:pic>
        <p:nvPicPr>
          <p:cNvPr id="519" name="Google Shape;298;p40"/>
          <p:cNvPicPr/>
          <p:nvPr/>
        </p:nvPicPr>
        <p:blipFill>
          <a:blip r:embed="rId3"/>
          <a:stretch/>
        </p:blipFill>
        <p:spPr>
          <a:xfrm>
            <a:off x="397080" y="3362400"/>
            <a:ext cx="6063480" cy="831600"/>
          </a:xfrm>
          <a:prstGeom prst="rect">
            <a:avLst/>
          </a:prstGeom>
          <a:ln w="0">
            <a:noFill/>
          </a:ln>
        </p:spPr>
      </p:pic>
      <p:sp>
        <p:nvSpPr>
          <p:cNvPr id="520" name="Google Shape;299;p40"/>
          <p:cNvSpPr/>
          <p:nvPr/>
        </p:nvSpPr>
        <p:spPr>
          <a:xfrm>
            <a:off x="441720" y="3054240"/>
            <a:ext cx="477720" cy="4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rgbClr val="FF0000"/>
                </a:solidFill>
                <a:latin typeface="Arial"/>
                <a:ea typeface="Arial"/>
              </a:rPr>
              <a:t>FastǪ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Google Shape;300;p40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1"/>
          <p:cNvSpPr>
            <a:spLocks noGrp="1"/>
          </p:cNvSpPr>
          <p:nvPr>
            <p:ph type="ftr" idx="40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23" name="Google Shape;302;p40"/>
          <p:cNvPicPr/>
          <p:nvPr/>
        </p:nvPicPr>
        <p:blipFill>
          <a:blip r:embed="rId4"/>
          <a:srcRect t="53432"/>
          <a:stretch/>
        </p:blipFill>
        <p:spPr>
          <a:xfrm>
            <a:off x="2917440" y="1987560"/>
            <a:ext cx="3394440" cy="110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307;p41"/>
          <p:cNvPicPr/>
          <p:nvPr/>
        </p:nvPicPr>
        <p:blipFill>
          <a:blip r:embed="rId2"/>
          <a:stretch/>
        </p:blipFill>
        <p:spPr>
          <a:xfrm>
            <a:off x="894240" y="314640"/>
            <a:ext cx="6132600" cy="3724200"/>
          </a:xfrm>
          <a:prstGeom prst="rect">
            <a:avLst/>
          </a:prstGeom>
          <a:ln w="0">
            <a:noFill/>
          </a:ln>
        </p:spPr>
      </p:pic>
      <p:sp>
        <p:nvSpPr>
          <p:cNvPr id="525" name="Google Shape;308;p4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1"/>
          <p:cNvSpPr>
            <a:spLocks noGrp="1"/>
          </p:cNvSpPr>
          <p:nvPr>
            <p:ph type="ftr" idx="41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314;p42"/>
          <p:cNvPicPr/>
          <p:nvPr/>
        </p:nvPicPr>
        <p:blipFill>
          <a:blip r:embed="rId2"/>
          <a:stretch/>
        </p:blipFill>
        <p:spPr>
          <a:xfrm>
            <a:off x="152280" y="152280"/>
            <a:ext cx="6699960" cy="428544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1"/>
          <p:cNvSpPr>
            <a:spLocks noGrp="1"/>
          </p:cNvSpPr>
          <p:nvPr>
            <p:ph type="ftr" idx="42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69" y="371105"/>
            <a:ext cx="5529263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250" b="1" spc="-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samples</a:t>
            </a:r>
            <a:r>
              <a:rPr sz="22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sequencing</a:t>
            </a:r>
            <a:r>
              <a:rPr sz="225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5956"/>
            <a:ext cx="9141713" cy="129060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79209" y="4408550"/>
            <a:ext cx="1618774" cy="735330"/>
            <a:chOff x="9838945" y="5878067"/>
            <a:chExt cx="2158365" cy="9804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945" y="5878067"/>
              <a:ext cx="2157982" cy="7528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9423" y="6573011"/>
              <a:ext cx="1933954" cy="2849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34235" y="3253752"/>
            <a:ext cx="49911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Courier New"/>
                <a:cs typeface="Courier New"/>
              </a:rPr>
              <a:t>.fastq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3976" y="3257228"/>
            <a:ext cx="498158" cy="5000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Courier New"/>
                <a:cs typeface="Courier New"/>
              </a:rPr>
              <a:t>.bam</a:t>
            </a:r>
            <a:r>
              <a:rPr sz="1050" spc="-75" dirty="0">
                <a:latin typeface="Courier New"/>
                <a:cs typeface="Courier New"/>
              </a:rPr>
              <a:t> </a:t>
            </a:r>
            <a:r>
              <a:rPr sz="1050" dirty="0">
                <a:latin typeface="Courier New"/>
                <a:cs typeface="Courier New"/>
              </a:rPr>
              <a:t>/</a:t>
            </a:r>
            <a:endParaRPr sz="1050">
              <a:latin typeface="Courier New"/>
              <a:cs typeface="Courier New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1050" spc="-4" dirty="0">
                <a:latin typeface="Courier New"/>
                <a:cs typeface="Courier New"/>
              </a:rPr>
              <a:t>.sam</a:t>
            </a:r>
            <a:r>
              <a:rPr sz="1050" spc="-75" dirty="0">
                <a:latin typeface="Courier New"/>
                <a:cs typeface="Courier New"/>
              </a:rPr>
              <a:t> </a:t>
            </a:r>
            <a:r>
              <a:rPr sz="1050" dirty="0">
                <a:latin typeface="Courier New"/>
                <a:cs typeface="Courier New"/>
              </a:rPr>
              <a:t>/</a:t>
            </a:r>
            <a:endParaRPr sz="1050">
              <a:latin typeface="Courier New"/>
              <a:cs typeface="Courier New"/>
            </a:endParaRPr>
          </a:p>
          <a:p>
            <a:pPr marL="9525">
              <a:lnSpc>
                <a:spcPct val="100000"/>
              </a:lnSpc>
            </a:pPr>
            <a:r>
              <a:rPr sz="1050" spc="-4" dirty="0">
                <a:latin typeface="Courier New"/>
                <a:cs typeface="Courier New"/>
              </a:rPr>
              <a:t>.cram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836" y="3253885"/>
            <a:ext cx="33909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Courier New"/>
                <a:cs typeface="Courier New"/>
              </a:rPr>
              <a:t>.vcf</a:t>
            </a:r>
            <a:endParaRPr sz="10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645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25880" y="276840"/>
            <a:ext cx="880560" cy="8715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00" b="1" strike="noStrike" spc="-1">
                <a:solidFill>
                  <a:srgbClr val="FF0000"/>
                </a:solidFill>
                <a:latin typeface="Arial"/>
                <a:ea typeface="Arial"/>
              </a:rPr>
              <a:t>VCF </a:t>
            </a:r>
            <a:r>
              <a:rPr lang="en-US" sz="130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format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Google Shape;393;p51"/>
          <p:cNvSpPr/>
          <p:nvPr/>
        </p:nvSpPr>
        <p:spPr>
          <a:xfrm>
            <a:off x="425880" y="673560"/>
            <a:ext cx="850608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algn="just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VCF is a text ﬁle format. The name stands for Variant Call Format and it contains meta-information lines, a header line, and  then data lines each containing information about a position in the genome. The format also has the ability to contain  genotype information on samples for each position.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1" name="Google Shape;394;p51"/>
          <p:cNvPicPr/>
          <p:nvPr/>
        </p:nvPicPr>
        <p:blipFill>
          <a:blip r:embed="rId2"/>
          <a:stretch/>
        </p:blipFill>
        <p:spPr>
          <a:xfrm>
            <a:off x="352800" y="1407960"/>
            <a:ext cx="3727440" cy="1499400"/>
          </a:xfrm>
          <a:prstGeom prst="rect">
            <a:avLst/>
          </a:prstGeom>
          <a:ln w="0">
            <a:noFill/>
          </a:ln>
        </p:spPr>
      </p:pic>
      <p:pic>
        <p:nvPicPr>
          <p:cNvPr id="532" name="Google Shape;395;p51"/>
          <p:cNvPicPr/>
          <p:nvPr/>
        </p:nvPicPr>
        <p:blipFill>
          <a:blip r:embed="rId3"/>
          <a:stretch/>
        </p:blipFill>
        <p:spPr>
          <a:xfrm>
            <a:off x="251640" y="3035160"/>
            <a:ext cx="8339760" cy="193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1456;p136"/>
          <p:cNvPicPr/>
          <p:nvPr/>
        </p:nvPicPr>
        <p:blipFill>
          <a:blip r:embed="rId2"/>
          <a:stretch/>
        </p:blipFill>
        <p:spPr>
          <a:xfrm>
            <a:off x="85320" y="1944720"/>
            <a:ext cx="8963640" cy="1833120"/>
          </a:xfrm>
          <a:prstGeom prst="rect">
            <a:avLst/>
          </a:prstGeom>
          <a:ln w="0">
            <a:noFill/>
          </a:ln>
        </p:spPr>
      </p:pic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3482640" y="816480"/>
            <a:ext cx="2221560" cy="8715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spc="-1">
                <a:solidFill>
                  <a:srgbClr val="AF7E42"/>
                </a:solidFill>
                <a:latin typeface="Calibri"/>
                <a:ea typeface="Calibri"/>
              </a:rPr>
              <a:t>VCF FILE</a:t>
            </a:r>
            <a:endParaRPr lang="it-IT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ftr" idx="44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1463;p137"/>
          <p:cNvSpPr/>
          <p:nvPr/>
        </p:nvSpPr>
        <p:spPr>
          <a:xfrm>
            <a:off x="764640" y="935280"/>
            <a:ext cx="6113880" cy="214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WHAT IT MAY BE IMPORTANT TO KNOW ABOUT A GENETIC VARIANT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ITS GENOMIC POSITION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THE GENE INVOLVED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IS EXONIC OR NOT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HOW IT IS FREǪUENT IN THE POPULATION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WHAT KIND OF AMINO ACID ALTERATION IT PRODUCES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IS CONSERVED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KNOW HOW MUCH IT CAN ALTER THE PROTEIN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IS A KNOWN PATHOGENIC MUTATION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1"/>
          <p:cNvSpPr>
            <a:spLocks noGrp="1"/>
          </p:cNvSpPr>
          <p:nvPr>
            <p:ph type="ftr" idx="45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1520;p145"/>
          <p:cNvSpPr/>
          <p:nvPr/>
        </p:nvSpPr>
        <p:spPr>
          <a:xfrm>
            <a:off x="794880" y="1227600"/>
            <a:ext cx="7025400" cy="227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 indent="3240" algn="ctr">
              <a:lnSpc>
                <a:spcPct val="10000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1F2023"/>
                </a:solidFill>
                <a:latin typeface="Helvetica Neue"/>
                <a:ea typeface="Helvetica Neue"/>
              </a:rPr>
              <a:t>There are tools that allow you to intersect all this  information and to merge the VCF files reporting the  variants we have found and the data available about them.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 marL="3240" algn="ctr">
              <a:lnSpc>
                <a:spcPct val="10000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1F2023"/>
                </a:solidFill>
                <a:latin typeface="Helvetica Neue"/>
                <a:ea typeface="Helvetica Neue"/>
              </a:rPr>
              <a:t>THIS OPERATION IS CALLED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pos="0" algn="l"/>
              </a:tabLst>
            </a:pPr>
            <a:endParaRPr lang="it-IT" sz="2200" b="0" strike="noStrike" spc="-1">
              <a:solidFill>
                <a:srgbClr val="000000"/>
              </a:solidFill>
              <a:latin typeface="Arial"/>
            </a:endParaRPr>
          </a:p>
          <a:p>
            <a:pPr marL="3240" algn="ctr">
              <a:lnSpc>
                <a:spcPct val="10000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1F2023"/>
                </a:solidFill>
                <a:latin typeface="Helvetica Neue"/>
                <a:ea typeface="Helvetica Neue"/>
              </a:rPr>
              <a:t>ANNOTATION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1"/>
          <p:cNvSpPr>
            <a:spLocks noGrp="1"/>
          </p:cNvSpPr>
          <p:nvPr>
            <p:ph type="ftr" idx="46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3280" y="399960"/>
            <a:ext cx="194292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 dirty="0">
                <a:solidFill>
                  <a:schemeClr val="dk1"/>
                </a:solidFill>
                <a:latin typeface="Tahoma"/>
                <a:ea typeface="Tahoma"/>
              </a:rPr>
              <a:t>Introduction:</a:t>
            </a:r>
            <a:endParaRPr lang="it-IT" sz="205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51"/>
              </a:spcBef>
              <a:buNone/>
              <a:tabLst>
                <a:tab pos="0" algn="l"/>
              </a:tabLst>
            </a:pPr>
            <a:r>
              <a:rPr lang="en-US" sz="1450" b="0" strike="noStrike" spc="-1" dirty="0">
                <a:solidFill>
                  <a:schemeClr val="dk1"/>
                </a:solidFill>
                <a:latin typeface="Lucida Sans"/>
                <a:ea typeface="Lucida Sans"/>
              </a:rPr>
              <a:t>Clinical Bioinformatics</a:t>
            </a:r>
            <a:endParaRPr lang="it-IT" sz="14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Google Shape;128;p20"/>
          <p:cNvSpPr/>
          <p:nvPr/>
        </p:nvSpPr>
        <p:spPr>
          <a:xfrm>
            <a:off x="822600" y="1312560"/>
            <a:ext cx="7211880" cy="24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14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“Clinical bioinformatics is an area of healthcare science responsible for developing and improving methods for  acquiring, storing, organising and analysing biological data that supports the delivery of patient care.”</a:t>
            </a:r>
            <a:endParaRPr lang="it-IT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pos="0" algn="l"/>
              </a:tabLst>
            </a:pP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“Staff working in clinical bioinformatics use areas of computer science including software tools that generate useful  biological knowledge by manipulating ‘big data’ ”</a:t>
            </a:r>
            <a:endParaRPr lang="it-IT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5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16"/>
              </a:spcBef>
              <a:tabLst>
                <a:tab pos="0" algn="l"/>
              </a:tabLst>
            </a:pPr>
            <a:r>
              <a:rPr lang="en-US" sz="1200" b="0" u="sng" strike="noStrike" spc="-1">
                <a:solidFill>
                  <a:schemeClr val="hlink"/>
                </a:solidFill>
                <a:uFillTx/>
                <a:latin typeface="Arial"/>
                <a:ea typeface="Arial"/>
                <a:hlinkClick r:id="rId2"/>
              </a:rPr>
              <a:t>Informatics </a:t>
            </a:r>
            <a:r>
              <a:rPr lang="en-US" sz="1200" b="0" strike="noStrike" spc="-1">
                <a:solidFill>
                  <a:srgbClr val="333333"/>
                </a:solidFill>
                <a:latin typeface="Arial"/>
                <a:ea typeface="Arial"/>
              </a:rPr>
              <a:t>in health care science is broken down into different areas: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20760">
              <a:lnSpc>
                <a:spcPct val="100000"/>
              </a:lnSpc>
              <a:spcBef>
                <a:spcPts val="1018"/>
              </a:spcBef>
              <a:buClr>
                <a:srgbClr val="333333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200" b="0" strike="noStrike" spc="-1">
                <a:solidFill>
                  <a:srgbClr val="1472B8"/>
                </a:solidFill>
                <a:latin typeface="Arial"/>
                <a:ea typeface="Arial"/>
              </a:rPr>
              <a:t>clinical bioinformatics (genomics)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469800" indent="-320760">
              <a:lnSpc>
                <a:spcPct val="100000"/>
              </a:lnSpc>
              <a:spcBef>
                <a:spcPts val="215"/>
              </a:spcBef>
              <a:buClr>
                <a:srgbClr val="333333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200" b="0" strike="noStrike" spc="-1">
                <a:solidFill>
                  <a:srgbClr val="1472B8"/>
                </a:solidFill>
                <a:latin typeface="Arial"/>
                <a:ea typeface="Arial"/>
              </a:rPr>
              <a:t>clinical bioinformatics (health informatics)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Google Shape;129;p20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ftr" idx="32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1557;p149"/>
          <p:cNvPicPr/>
          <p:nvPr/>
        </p:nvPicPr>
        <p:blipFill>
          <a:blip r:embed="rId2"/>
          <a:stretch/>
        </p:blipFill>
        <p:spPr>
          <a:xfrm>
            <a:off x="262080" y="1155240"/>
            <a:ext cx="3992400" cy="644400"/>
          </a:xfrm>
          <a:prstGeom prst="rect">
            <a:avLst/>
          </a:prstGeom>
          <a:ln w="0">
            <a:noFill/>
          </a:ln>
        </p:spPr>
      </p:pic>
      <p:pic>
        <p:nvPicPr>
          <p:cNvPr id="546" name="Google Shape;1558;p149"/>
          <p:cNvPicPr/>
          <p:nvPr/>
        </p:nvPicPr>
        <p:blipFill>
          <a:blip r:embed="rId3"/>
          <a:stretch/>
        </p:blipFill>
        <p:spPr>
          <a:xfrm>
            <a:off x="4384440" y="1155240"/>
            <a:ext cx="3974400" cy="660960"/>
          </a:xfrm>
          <a:prstGeom prst="rect">
            <a:avLst/>
          </a:prstGeom>
          <a:ln w="0">
            <a:noFill/>
          </a:ln>
        </p:spPr>
      </p:pic>
      <p:pic>
        <p:nvPicPr>
          <p:cNvPr id="547" name="Google Shape;1559;p149"/>
          <p:cNvPicPr/>
          <p:nvPr/>
        </p:nvPicPr>
        <p:blipFill>
          <a:blip r:embed="rId4"/>
          <a:stretch/>
        </p:blipFill>
        <p:spPr>
          <a:xfrm>
            <a:off x="294120" y="2153520"/>
            <a:ext cx="3960360" cy="628920"/>
          </a:xfrm>
          <a:prstGeom prst="rect">
            <a:avLst/>
          </a:prstGeom>
          <a:ln w="0">
            <a:noFill/>
          </a:ln>
        </p:spPr>
      </p:pic>
      <p:pic>
        <p:nvPicPr>
          <p:cNvPr id="548" name="Google Shape;1560;p149"/>
          <p:cNvPicPr/>
          <p:nvPr/>
        </p:nvPicPr>
        <p:blipFill>
          <a:blip r:embed="rId5"/>
          <a:stretch/>
        </p:blipFill>
        <p:spPr>
          <a:xfrm>
            <a:off x="4404240" y="2177640"/>
            <a:ext cx="3954600" cy="628920"/>
          </a:xfrm>
          <a:prstGeom prst="rect">
            <a:avLst/>
          </a:prstGeom>
          <a:ln w="0">
            <a:noFill/>
          </a:ln>
        </p:spPr>
      </p:pic>
      <p:pic>
        <p:nvPicPr>
          <p:cNvPr id="549" name="Google Shape;1561;p149"/>
          <p:cNvPicPr/>
          <p:nvPr/>
        </p:nvPicPr>
        <p:blipFill>
          <a:blip r:embed="rId6"/>
          <a:stretch/>
        </p:blipFill>
        <p:spPr>
          <a:xfrm>
            <a:off x="998280" y="3151800"/>
            <a:ext cx="6813360" cy="81036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ftr" idx="47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ftr" idx="48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3" name="Google Shape;1579;p151"/>
          <p:cNvSpPr/>
          <p:nvPr/>
        </p:nvSpPr>
        <p:spPr>
          <a:xfrm>
            <a:off x="342000" y="1734120"/>
            <a:ext cx="8238960" cy="220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Consider the prevalence of the disease (different from incidence).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Consider the model of inheritance ( Dominant or recessive 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Make a calculation on the potential Heterozygotes/Homozygotes present in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the population.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Identify a threshold for the MAF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Consider the penetrance of the disease. And adjust the threshold for the MAF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ftr" idx="49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Google Shape;1586;p152"/>
          <p:cNvSpPr/>
          <p:nvPr/>
        </p:nvSpPr>
        <p:spPr>
          <a:xfrm>
            <a:off x="393120" y="1492920"/>
            <a:ext cx="7142760" cy="19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Select only exonic and Splicing variants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Based on ExonicFunc.refGene field we exclude all variants that are  synonimous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Exlude all variants reported in 1000G database and dbSNP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Exclude all variants reported as benign in ClinVar_SIG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Exlude all variants reported in gnomAD with a MAF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Helvetica Neue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Prediction tools ( pay attention 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1591;p153"/>
          <p:cNvSpPr/>
          <p:nvPr/>
        </p:nvSpPr>
        <p:spPr>
          <a:xfrm>
            <a:off x="213480" y="4663440"/>
            <a:ext cx="8746200" cy="411120"/>
          </a:xfrm>
          <a:custGeom>
            <a:avLst/>
            <a:gdLst>
              <a:gd name="textAreaLeft" fmla="*/ 0 w 8746200"/>
              <a:gd name="textAreaRight" fmla="*/ 8746560 w 874620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8746490" h="411479">
                <a:moveTo>
                  <a:pt x="8746236" y="0"/>
                </a:moveTo>
                <a:lnTo>
                  <a:pt x="0" y="0"/>
                </a:lnTo>
                <a:lnTo>
                  <a:pt x="0" y="411480"/>
                </a:lnTo>
                <a:lnTo>
                  <a:pt x="8746236" y="411480"/>
                </a:lnTo>
                <a:lnTo>
                  <a:pt x="8746236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15080" y="131040"/>
            <a:ext cx="484848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Google Shape;1593;p153"/>
          <p:cNvPicPr/>
          <p:nvPr/>
        </p:nvPicPr>
        <p:blipFill>
          <a:blip r:embed="rId2"/>
          <a:stretch/>
        </p:blipFill>
        <p:spPr>
          <a:xfrm>
            <a:off x="336960" y="655200"/>
            <a:ext cx="6642720" cy="3825000"/>
          </a:xfrm>
          <a:prstGeom prst="rect">
            <a:avLst/>
          </a:prstGeom>
          <a:ln w="0">
            <a:noFill/>
          </a:ln>
        </p:spPr>
      </p:pic>
      <p:sp>
        <p:nvSpPr>
          <p:cNvPr id="560" name="PlaceHolder 2"/>
          <p:cNvSpPr>
            <a:spLocks noGrp="1"/>
          </p:cNvSpPr>
          <p:nvPr>
            <p:ph type="ftr" idx="50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1599;p154"/>
          <p:cNvSpPr/>
          <p:nvPr/>
        </p:nvSpPr>
        <p:spPr>
          <a:xfrm>
            <a:off x="198000" y="4590360"/>
            <a:ext cx="8747280" cy="41112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8747760" h="411479">
                <a:moveTo>
                  <a:pt x="8747760" y="0"/>
                </a:moveTo>
                <a:lnTo>
                  <a:pt x="0" y="0"/>
                </a:lnTo>
                <a:lnTo>
                  <a:pt x="0" y="411480"/>
                </a:lnTo>
                <a:lnTo>
                  <a:pt x="8747760" y="411480"/>
                </a:lnTo>
                <a:lnTo>
                  <a:pt x="874776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Google Shape;1600;p154"/>
          <p:cNvSpPr/>
          <p:nvPr/>
        </p:nvSpPr>
        <p:spPr>
          <a:xfrm>
            <a:off x="415080" y="411840"/>
            <a:ext cx="5186880" cy="50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Google Shape;1601;p154"/>
          <p:cNvSpPr/>
          <p:nvPr/>
        </p:nvSpPr>
        <p:spPr>
          <a:xfrm>
            <a:off x="720360" y="1194120"/>
            <a:ext cx="187092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Prioritization of Genes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Google Shape;1602;p154"/>
          <p:cNvPicPr/>
          <p:nvPr/>
        </p:nvPicPr>
        <p:blipFill>
          <a:blip r:embed="rId2"/>
          <a:stretch/>
        </p:blipFill>
        <p:spPr>
          <a:xfrm>
            <a:off x="5717880" y="470880"/>
            <a:ext cx="2540160" cy="967320"/>
          </a:xfrm>
          <a:prstGeom prst="rect">
            <a:avLst/>
          </a:prstGeom>
          <a:ln w="0">
            <a:noFill/>
          </a:ln>
        </p:spPr>
      </p:pic>
      <p:pic>
        <p:nvPicPr>
          <p:cNvPr id="565" name="Google Shape;1603;p154"/>
          <p:cNvPicPr/>
          <p:nvPr/>
        </p:nvPicPr>
        <p:blipFill>
          <a:blip r:embed="rId3"/>
          <a:stretch/>
        </p:blipFill>
        <p:spPr>
          <a:xfrm>
            <a:off x="1646280" y="1584000"/>
            <a:ext cx="2937240" cy="2642760"/>
          </a:xfrm>
          <a:prstGeom prst="rect">
            <a:avLst/>
          </a:prstGeom>
          <a:ln w="0">
            <a:noFill/>
          </a:ln>
        </p:spPr>
      </p:pic>
      <p:pic>
        <p:nvPicPr>
          <p:cNvPr id="566" name="Google Shape;1604;p154"/>
          <p:cNvPicPr/>
          <p:nvPr/>
        </p:nvPicPr>
        <p:blipFill>
          <a:blip r:embed="rId4"/>
          <a:stretch/>
        </p:blipFill>
        <p:spPr>
          <a:xfrm>
            <a:off x="5076360" y="2509920"/>
            <a:ext cx="3170160" cy="1455120"/>
          </a:xfrm>
          <a:prstGeom prst="rect">
            <a:avLst/>
          </a:prstGeom>
          <a:ln w="0">
            <a:noFill/>
          </a:ln>
        </p:spPr>
      </p:pic>
      <p:sp>
        <p:nvSpPr>
          <p:cNvPr id="567" name="PlaceHolder 1"/>
          <p:cNvSpPr>
            <a:spLocks noGrp="1"/>
          </p:cNvSpPr>
          <p:nvPr>
            <p:ph type="ftr" idx="51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1610;p155"/>
          <p:cNvSpPr/>
          <p:nvPr/>
        </p:nvSpPr>
        <p:spPr>
          <a:xfrm>
            <a:off x="198000" y="4590360"/>
            <a:ext cx="8747280" cy="41112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8747760" h="411479">
                <a:moveTo>
                  <a:pt x="8747760" y="0"/>
                </a:moveTo>
                <a:lnTo>
                  <a:pt x="0" y="0"/>
                </a:lnTo>
                <a:lnTo>
                  <a:pt x="0" y="411480"/>
                </a:lnTo>
                <a:lnTo>
                  <a:pt x="8747760" y="411480"/>
                </a:lnTo>
                <a:lnTo>
                  <a:pt x="874776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Google Shape;1612;p155"/>
          <p:cNvPicPr/>
          <p:nvPr/>
        </p:nvPicPr>
        <p:blipFill>
          <a:blip r:embed="rId2"/>
          <a:stretch/>
        </p:blipFill>
        <p:spPr>
          <a:xfrm>
            <a:off x="605520" y="1699920"/>
            <a:ext cx="3828960" cy="1923840"/>
          </a:xfrm>
          <a:prstGeom prst="rect">
            <a:avLst/>
          </a:prstGeom>
          <a:ln w="0">
            <a:noFill/>
          </a:ln>
        </p:spPr>
      </p:pic>
      <p:pic>
        <p:nvPicPr>
          <p:cNvPr id="571" name="Google Shape;1613;p155"/>
          <p:cNvPicPr/>
          <p:nvPr/>
        </p:nvPicPr>
        <p:blipFill>
          <a:blip r:embed="rId3"/>
          <a:stretch/>
        </p:blipFill>
        <p:spPr>
          <a:xfrm>
            <a:off x="4653360" y="1072440"/>
            <a:ext cx="3898080" cy="3165120"/>
          </a:xfrm>
          <a:prstGeom prst="rect">
            <a:avLst/>
          </a:prstGeom>
          <a:ln w="0">
            <a:noFill/>
          </a:ln>
        </p:spPr>
      </p:pic>
      <p:sp>
        <p:nvSpPr>
          <p:cNvPr id="572" name="PlaceHolder 2"/>
          <p:cNvSpPr>
            <a:spLocks noGrp="1"/>
          </p:cNvSpPr>
          <p:nvPr>
            <p:ph type="ftr" idx="52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ftr" idx="53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5" name="Google Shape;1621;p156"/>
          <p:cNvSpPr/>
          <p:nvPr/>
        </p:nvSpPr>
        <p:spPr>
          <a:xfrm>
            <a:off x="626400" y="1079640"/>
            <a:ext cx="7244280" cy="40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3A9268"/>
                </a:solidFill>
                <a:latin typeface="Arial"/>
                <a:ea typeface="Arial"/>
              </a:rPr>
              <a:t>Benign</a:t>
            </a: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276145"/>
                </a:solidFill>
                <a:latin typeface="Helvetica Neue"/>
                <a:ea typeface="Helvetica Neue"/>
              </a:rPr>
              <a:t>The variant is not considered to be the cause of the tested disease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Main evaluation criteria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It is evident that the variant does not segregate with the disease in families with 2 or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more affected individuals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Or at least 4 points among these options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Control population minor allele frequency (eg, gnomAD) is considerable (MAF &gt; 0.001)  (prevalence of the disease must be taken into account)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Homozygous variant in a gene with no association to the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Intact protein function observed in appropriate functional assay(s), eg,. a splice-region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variant without abnormal splicing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Co-occurrence with a pathogenic mutation in the same gene (phase unknown) or in  another gene that clearly explains the proband’s phenotype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No disease association in small case-control study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Majority of the in silico tools predict the substitution to be benign.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ftr" idx="54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Google Shape;1628;p157"/>
          <p:cNvSpPr/>
          <p:nvPr/>
        </p:nvSpPr>
        <p:spPr>
          <a:xfrm>
            <a:off x="626400" y="1079640"/>
            <a:ext cx="7198200" cy="383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3A9268"/>
                </a:solidFill>
                <a:latin typeface="Arial"/>
                <a:ea typeface="Arial"/>
              </a:rPr>
              <a:t>Likely Benign</a:t>
            </a:r>
            <a:r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276145"/>
                </a:solidFill>
                <a:latin typeface="Helvetica Neue"/>
                <a:ea typeface="Helvetica Neue"/>
              </a:rPr>
              <a:t>The variant is not considered to be the cause of the tested disease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Main evaluation criteria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Control population minor allele frequency (eg,gnomAD) is considerable (MAF &gt; 0.001)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(disease prevalence must be taken into account)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or at least 2 points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MAF &lt; 0.001 in control populations but the variant is detected in healthy controls with  no disease association in a case-control study/studies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Homozygous variant in a gene with no association to the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Intact protein function observed in appropriate functional assay(s), eg,. a splice-region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variant without abnormal splicing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Co-occurrence with a pathogenic mutation in the same gene (phase unknown) or in  another gene that clearly explains the proband’s phenotype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Majority of the in silico tools predict the substitution to be benign.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ftr" idx="55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1" name="Google Shape;1635;p158"/>
          <p:cNvSpPr/>
          <p:nvPr/>
        </p:nvSpPr>
        <p:spPr>
          <a:xfrm>
            <a:off x="626400" y="1079640"/>
            <a:ext cx="7711920" cy="169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9900"/>
                </a:solidFill>
                <a:latin typeface="Arial"/>
                <a:ea typeface="Arial"/>
              </a:rPr>
              <a:t>Variant of uncertain significance (VUS)</a:t>
            </a:r>
            <a:r>
              <a:rPr lang="en-US" sz="1800" b="0" strike="noStrike" spc="-1">
                <a:solidFill>
                  <a:srgbClr val="FF9900"/>
                </a:solidFill>
                <a:latin typeface="Helvetica Neue"/>
                <a:ea typeface="Helvetica Neue"/>
              </a:rPr>
              <a:t>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FF9900"/>
                </a:solidFill>
                <a:latin typeface="Helvetica Neue"/>
                <a:ea typeface="Helvetica Neue"/>
              </a:rPr>
              <a:t>The variant has characteristics of being an independent disease-causing mutation, but  insufficient or conflicting evidence exists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681"/>
              </a:spcBef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Main evaluation criteria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The variant is typically very rare, predicted to be deleterious, and the gene has an association  with the patient’s phenotype.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ftr" idx="56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Google Shape;1642;p159"/>
          <p:cNvSpPr/>
          <p:nvPr/>
        </p:nvSpPr>
        <p:spPr>
          <a:xfrm>
            <a:off x="626400" y="1079640"/>
            <a:ext cx="7605720" cy="14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5050"/>
                </a:solidFill>
                <a:latin typeface="Arial"/>
                <a:ea typeface="Arial"/>
              </a:rPr>
              <a:t>Likely pathogenic variant</a:t>
            </a:r>
            <a:endParaRPr lang="it-IT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FF9900"/>
                </a:solidFill>
                <a:latin typeface="Helvetica Neue"/>
                <a:ea typeface="Helvetica Neue"/>
              </a:rPr>
              <a:t>The identified variant is considered the probable cause of the patient’s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Main evaluation criteria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A clear genotype-phenotype correlation exists. In these cases, it is essential to have  thorough background information from the referring clinician about the patient’s phenotype,  which helps to determine the probable pathogenicity.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22000" y="267480"/>
            <a:ext cx="226296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NGS Applications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Google Shape;174;p26"/>
          <p:cNvPicPr/>
          <p:nvPr/>
        </p:nvPicPr>
        <p:blipFill>
          <a:blip r:embed="rId2"/>
          <a:stretch/>
        </p:blipFill>
        <p:spPr>
          <a:xfrm>
            <a:off x="3741120" y="400320"/>
            <a:ext cx="4394520" cy="3739680"/>
          </a:xfrm>
          <a:prstGeom prst="rect">
            <a:avLst/>
          </a:prstGeom>
          <a:ln w="0">
            <a:noFill/>
          </a:ln>
        </p:spPr>
      </p:pic>
      <p:sp>
        <p:nvSpPr>
          <p:cNvPr id="476" name="Google Shape;175;p26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ftr" idx="33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ftr" idx="57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7" name="Google Shape;1649;p160"/>
          <p:cNvSpPr/>
          <p:nvPr/>
        </p:nvSpPr>
        <p:spPr>
          <a:xfrm>
            <a:off x="619200" y="985680"/>
            <a:ext cx="7685640" cy="361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5050"/>
                </a:solidFill>
                <a:latin typeface="Arial"/>
                <a:ea typeface="Arial"/>
              </a:rPr>
              <a:t>Likely pathogenic variant</a:t>
            </a:r>
            <a:endParaRPr lang="it-IT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FF9900"/>
                </a:solidFill>
                <a:latin typeface="Helvetica Neue"/>
                <a:ea typeface="Helvetica Neue"/>
              </a:rPr>
              <a:t>The identified variant is considered the probable cause of the patient’s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Additional criteria are: at least 2 points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Alterations resulting in premature truncation (eg, frameshift, nonsense, or consensus splice  site (+/-1, 2) in a gene where loss of gene function has been established as a mechanism of  pathogenicity for the patient’s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Variant is novel or very rare in control populations (cannot be applied for ethnic backgrounds  absent from control populations).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Clear genotype-phenotype correlation exists (eg, MfS and FBN1)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Missense variant predicted deleterious by a majority of in silico tools applied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A variant predicted to have an effect to the splicing by majority of in silico tools applied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Variant has been identified in ≥2 individuals (one of which can be the current patient) with  the same disease manifestation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Deficient protein function in appropriate functional assay(s)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Well-characterized mutation at the same codon or same splice consensus site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ftr" idx="58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Google Shape;1656;p161"/>
          <p:cNvSpPr/>
          <p:nvPr/>
        </p:nvSpPr>
        <p:spPr>
          <a:xfrm>
            <a:off x="619200" y="985680"/>
            <a:ext cx="7623720" cy="331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Arial"/>
                <a:ea typeface="Arial"/>
              </a:rPr>
              <a:t>Pathogenic variant</a:t>
            </a:r>
            <a:endParaRPr lang="it-IT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1"/>
              </a:spcBef>
              <a:tabLst>
                <a:tab pos="0" algn="l"/>
              </a:tabLst>
            </a:pPr>
            <a:r>
              <a:rPr lang="en-US" sz="1400" b="0" strike="noStrike" spc="-1">
                <a:solidFill>
                  <a:srgbClr val="FF0000"/>
                </a:solidFill>
                <a:latin typeface="Helvetica Neue"/>
                <a:ea typeface="Helvetica Neue"/>
              </a:rPr>
              <a:t>The variant is considered the cause of the patient’s disease.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Main evaluation criteria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 algn="just">
              <a:lnSpc>
                <a:spcPct val="100000"/>
              </a:lnSpc>
              <a:spcBef>
                <a:spcPts val="11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The variant is well established as disease causing in the databases and literature, and a wide  consensus on the variant pathogenicity exists. In these cases, significant family segregation  has been verified and several publications support pathogenicity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2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or at least 5 points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Variant is novel or very rare in control populations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Loss of gene function has been established as a mechanism of pathogenicity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 missense variant predicted deleterious by a majority of in silico tools applied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 novo alteration in the setting of a novel disease in the family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Variants considered deleterious in consensus splice site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17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Deficient protein function in appropriate functional assay(s)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17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Well-characterized other mutation at the same codon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ftr" idx="59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3" name="Google Shape;1663;p162"/>
          <p:cNvSpPr/>
          <p:nvPr/>
        </p:nvSpPr>
        <p:spPr>
          <a:xfrm>
            <a:off x="415080" y="1039680"/>
            <a:ext cx="7346160" cy="7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Evidence Based Categorization of Somatic mutation</a:t>
            </a:r>
            <a:endParaRPr lang="it-IT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Google Shape;1664;p162"/>
          <p:cNvSpPr/>
          <p:nvPr/>
        </p:nvSpPr>
        <p:spPr>
          <a:xfrm>
            <a:off x="415080" y="1865160"/>
            <a:ext cx="7688520" cy="23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Unlike the interpretation of germline mutations which focuses on their pathogenicity in a specific  clinical setting, in the case of somatic mutations, the interpretation should be focused on their  impact in clinical practice. A somatic variant can in fact be considered a biomarker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predicts sensitivity or resistance to therapy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impairs the function of a gene target of a therapy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serves as an inclusion criterion for a trial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affects the prognosis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helps diagnose cancer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If it helps detect the presence of the tumor or residual disease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415080" y="411840"/>
            <a:ext cx="4849200" cy="87228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Filtering Genetic Variants</a:t>
            </a:r>
            <a:endParaRPr lang="it-IT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ftr" idx="60"/>
          </p:nvPr>
        </p:nvSpPr>
        <p:spPr>
          <a:xfrm>
            <a:off x="149400" y="4568040"/>
            <a:ext cx="3487680" cy="299988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Arial"/>
                <a:ea typeface="Arial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7" name="Google Shape;1671;p163"/>
          <p:cNvSpPr/>
          <p:nvPr/>
        </p:nvSpPr>
        <p:spPr>
          <a:xfrm>
            <a:off x="466200" y="1162080"/>
            <a:ext cx="7677000" cy="316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20304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Rare Variants and Problems with medical reporting</a:t>
            </a:r>
            <a:endParaRPr lang="it-IT" sz="20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2265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1" strike="noStrike" spc="-1">
                <a:solidFill>
                  <a:srgbClr val="3A9268"/>
                </a:solidFill>
                <a:latin typeface="Arial"/>
                <a:ea typeface="Arial"/>
              </a:rPr>
              <a:t>NO RELEVANT GENE VARIANT FOR THE PHENOTYPE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1" strike="noStrike" spc="-1">
                <a:solidFill>
                  <a:srgbClr val="3A9268"/>
                </a:solidFill>
                <a:latin typeface="Arial"/>
                <a:ea typeface="Arial"/>
              </a:rPr>
              <a:t>ONE OR MORE KNOWN AND PATHOGENIC VARIANTS IN GENES COMPATIBLE WITH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3A9268"/>
                </a:solidFill>
                <a:latin typeface="Arial"/>
                <a:ea typeface="Arial"/>
              </a:rPr>
              <a:t>CLINICAL INDICATIONS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68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1" strike="noStrike" spc="-1">
                <a:solidFill>
                  <a:srgbClr val="FF9900"/>
                </a:solidFill>
                <a:latin typeface="Arial"/>
                <a:ea typeface="Arial"/>
              </a:rPr>
              <a:t>ONE OR MORE VARIANTS ONLY POTENTIALLY PATHOGENIC IN GENES COMPATIBLE  WITH CLINICAL INDICATIONS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1" strike="noStrike" spc="-1">
                <a:solidFill>
                  <a:srgbClr val="00AFEF"/>
                </a:solidFill>
                <a:latin typeface="Arial"/>
                <a:ea typeface="Arial"/>
              </a:rPr>
              <a:t>ONE OR MORE KNOWN AND PATHOGENIC VARIATIONS IN GENES NOT COMPATIBLE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AFEF"/>
                </a:solidFill>
                <a:latin typeface="Arial"/>
                <a:ea typeface="Arial"/>
              </a:rPr>
              <a:t>WITH CLINICAL INDICATIONS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168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1" strike="noStrike" spc="-1">
                <a:solidFill>
                  <a:srgbClr val="FF0000"/>
                </a:solidFill>
                <a:latin typeface="Arial"/>
                <a:ea typeface="Arial"/>
              </a:rPr>
              <a:t>ONE OR MORE VARIATIONS ONLY POTENTIALLY PATHOGENIC IN GENES NOT  COMPATIBLE WITH CLINICAL INDICATIONS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311760" y="11520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455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Genome-Wide Association Studies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159480" y="981360"/>
            <a:ext cx="4076280" cy="345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6666"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1300" b="0" strike="noStrike" spc="-1">
                <a:solidFill>
                  <a:schemeClr val="dk1"/>
                </a:solidFill>
                <a:latin typeface="Open Sans"/>
                <a:ea typeface="Open Sans"/>
              </a:rPr>
              <a:t>Many methods for associating variants with a phenotype, trait or disease rely on the fact that a variant leading to a phenotype is found at a higher frequency in cases (individuals with the phenotype) than controls (individuals without the phenotype).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r>
              <a:rPr lang="it" sz="1300" b="0" strike="noStrike" spc="-1">
                <a:solidFill>
                  <a:schemeClr val="dk1"/>
                </a:solidFill>
                <a:latin typeface="Open Sans"/>
                <a:ea typeface="Open Sans"/>
              </a:rPr>
              <a:t>Genome wide association studies (GWAS) involve genotyping individuals at common variants across the genome using genome wide SNP arrays. Variants associated with trait, or within the same haplotype as a variant associated with a trait, will be found at a higher frequency in cases than controls.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Google Shape;70;p 2"/>
          <p:cNvPicPr/>
          <p:nvPr/>
        </p:nvPicPr>
        <p:blipFill>
          <a:blip r:embed="rId2"/>
          <a:stretch/>
        </p:blipFill>
        <p:spPr>
          <a:xfrm>
            <a:off x="4572000" y="946440"/>
            <a:ext cx="4390920" cy="352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Which SNPs may i genotype?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264960" y="1125000"/>
            <a:ext cx="4171680" cy="3571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6666"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1400" b="0" strike="noStrike" spc="-1">
                <a:solidFill>
                  <a:schemeClr val="dk1"/>
                </a:solidFill>
                <a:latin typeface="Open Sans"/>
                <a:ea typeface="Open Sans"/>
              </a:rPr>
              <a:t>It’s not necessary to genotype all SNPs in a genome. Using linkage disequilibrium we could collect all the information.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400" b="0" strike="noStrike" spc="-1">
                <a:solidFill>
                  <a:schemeClr val="dk1"/>
                </a:solidFill>
                <a:latin typeface="Open Sans"/>
                <a:ea typeface="Open Sans"/>
              </a:rPr>
              <a:t>With specific tag-SNPs it’ possible to collect the information of 2M of SNPs.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r>
              <a:rPr lang="it" sz="1400" b="0" strike="noStrike" spc="-1">
                <a:solidFill>
                  <a:schemeClr val="dk1"/>
                </a:solidFill>
                <a:latin typeface="Open Sans"/>
                <a:ea typeface="Open Sans"/>
              </a:rPr>
              <a:t>A correct density could cover the entire genome. (first array 100k, average array 450k/600k probes)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Google Shape;77;p 2"/>
          <p:cNvPicPr/>
          <p:nvPr/>
        </p:nvPicPr>
        <p:blipFill>
          <a:blip r:embed="rId2"/>
          <a:stretch/>
        </p:blipFill>
        <p:spPr>
          <a:xfrm>
            <a:off x="4655160" y="1125000"/>
            <a:ext cx="4266720" cy="3571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BST 775 Lecture PLINK – A Popular Toolset for GWAS - ppt video online  download">
            <a:extLst>
              <a:ext uri="{FF2B5EF4-FFF2-40B4-BE49-F238E27FC236}">
                <a16:creationId xmlns:a16="http://schemas.microsoft.com/office/drawing/2014/main" id="{54DFB0D3-DE32-6B44-4A05-66655812D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05" y="131110"/>
            <a:ext cx="7306794" cy="48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1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82;p16"/>
          <p:cNvPicPr/>
          <p:nvPr/>
        </p:nvPicPr>
        <p:blipFill>
          <a:blip r:embed="rId2"/>
          <a:stretch/>
        </p:blipFill>
        <p:spPr>
          <a:xfrm>
            <a:off x="803520" y="263520"/>
            <a:ext cx="7536600" cy="461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How to analyze: quality control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311760" y="127800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#conversion to bed format (</a:t>
            </a:r>
            <a:r>
              <a:rPr lang="it" sz="1800" b="1" strike="noStrike" spc="-1">
                <a:solidFill>
                  <a:schemeClr val="dk1"/>
                </a:solidFill>
                <a:latin typeface="Open Sans"/>
                <a:ea typeface="Open Sans"/>
              </a:rPr>
              <a:t>NB not a genomic bed!!!!</a:t>
            </a: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plink --ped file.ped --map file.map --make-bed --out file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#sex mistake check: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plink --bfile file --check-sex --out file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#phenotype sex is compared to genotype sex, samples not corresponding will then removed.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How to analyze: quality control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311760" y="128844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#remove SNPs missing or bad genotyped: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plink --bfile file -–missing --out file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#2 files produced: lmiss and imiss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#Het check (CI calcolation):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plink --bfile file --het --out file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9" name="Google Shape;95;p 2"/>
          <p:cNvPicPr/>
          <p:nvPr/>
        </p:nvPicPr>
        <p:blipFill>
          <a:blip r:embed="rId2"/>
          <a:stretch/>
        </p:blipFill>
        <p:spPr>
          <a:xfrm>
            <a:off x="5308200" y="1288440"/>
            <a:ext cx="3454560" cy="3353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22000" y="267480"/>
            <a:ext cx="594900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Biological background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Google Shape;182;p27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ftr" idx="34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1" name="Google Shape;184;p27"/>
          <p:cNvPicPr/>
          <p:nvPr/>
        </p:nvPicPr>
        <p:blipFill>
          <a:blip r:embed="rId2"/>
          <a:stretch/>
        </p:blipFill>
        <p:spPr>
          <a:xfrm>
            <a:off x="1225800" y="1112400"/>
            <a:ext cx="2420640" cy="2420640"/>
          </a:xfrm>
          <a:prstGeom prst="rect">
            <a:avLst/>
          </a:prstGeom>
          <a:ln w="0">
            <a:noFill/>
          </a:ln>
        </p:spPr>
      </p:pic>
      <p:pic>
        <p:nvPicPr>
          <p:cNvPr id="482" name="Google Shape;185;p27"/>
          <p:cNvPicPr/>
          <p:nvPr/>
        </p:nvPicPr>
        <p:blipFill>
          <a:blip r:embed="rId3"/>
          <a:stretch/>
        </p:blipFill>
        <p:spPr>
          <a:xfrm>
            <a:off x="5064840" y="1306080"/>
            <a:ext cx="3538800" cy="2032920"/>
          </a:xfrm>
          <a:prstGeom prst="rect">
            <a:avLst/>
          </a:prstGeom>
          <a:ln w="0">
            <a:noFill/>
          </a:ln>
        </p:spPr>
      </p:pic>
      <p:sp>
        <p:nvSpPr>
          <p:cNvPr id="483" name="Google Shape;186;p27"/>
          <p:cNvSpPr/>
          <p:nvPr/>
        </p:nvSpPr>
        <p:spPr>
          <a:xfrm>
            <a:off x="4019040" y="2117520"/>
            <a:ext cx="673200" cy="41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Google Shape;187;p27"/>
          <p:cNvSpPr/>
          <p:nvPr/>
        </p:nvSpPr>
        <p:spPr>
          <a:xfrm>
            <a:off x="1787040" y="752040"/>
            <a:ext cx="1020240" cy="39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genotype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Google Shape;188;p27"/>
          <p:cNvSpPr/>
          <p:nvPr/>
        </p:nvSpPr>
        <p:spPr>
          <a:xfrm>
            <a:off x="6324120" y="752040"/>
            <a:ext cx="1020240" cy="39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phenotype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Google Shape;189;p27"/>
          <p:cNvSpPr/>
          <p:nvPr/>
        </p:nvSpPr>
        <p:spPr>
          <a:xfrm>
            <a:off x="653400" y="3890520"/>
            <a:ext cx="7837200" cy="60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 mendelian trait is one that is controlled by a single locus, while complex phenotypes may be influenced by multiple variants in the genome.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 AIM: analyze genetic variability!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How to analyze: quality control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311760" y="1288440"/>
            <a:ext cx="8520120" cy="335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5000" lnSpcReduction="20000"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#IBD check: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IBD probabilities are calculated: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Z0 = P(share 0 IBD alleles)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Z1 = P(share 1 IBD allele)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Z2 = P(share 2 IBD alleles)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Plotting Z0 vs. Z1 we can identify related individuals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it" sz="1800" b="0" strike="noStrike" spc="-1">
                <a:solidFill>
                  <a:schemeClr val="dk1"/>
                </a:solidFill>
                <a:latin typeface="Open Sans"/>
                <a:ea typeface="Open Sans"/>
              </a:rPr>
              <a:t>REMOVE INDIVIDUALS THAT FAILS ALL THESE TESTS!!!!!</a:t>
            </a: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2" name="Google Shape;102;p 2"/>
          <p:cNvPicPr/>
          <p:nvPr/>
        </p:nvPicPr>
        <p:blipFill>
          <a:blip r:embed="rId2"/>
          <a:stretch/>
        </p:blipFill>
        <p:spPr>
          <a:xfrm>
            <a:off x="4770360" y="1068840"/>
            <a:ext cx="4201920" cy="347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How to analyze: quality control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311760" y="1066680"/>
            <a:ext cx="8520120" cy="40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25000" lnSpcReduction="20000"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it" sz="5400" b="1" strike="noStrike" spc="-1">
                <a:solidFill>
                  <a:schemeClr val="dk1"/>
                </a:solidFill>
                <a:latin typeface="Open Sans"/>
                <a:ea typeface="Open Sans"/>
              </a:rPr>
              <a:t>#BACKGROUND NOISE:  POPULATION STRATIFICATION!</a:t>
            </a:r>
            <a:endParaRPr lang="it-IT" sz="5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endParaRPr lang="it-IT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Google Shape;109;p 2"/>
          <p:cNvPicPr/>
          <p:nvPr/>
        </p:nvPicPr>
        <p:blipFill>
          <a:blip r:embed="rId2"/>
          <a:stretch/>
        </p:blipFill>
        <p:spPr>
          <a:xfrm>
            <a:off x="493920" y="1565280"/>
            <a:ext cx="3506400" cy="3187080"/>
          </a:xfrm>
          <a:prstGeom prst="rect">
            <a:avLst/>
          </a:prstGeom>
          <a:ln w="0">
            <a:noFill/>
          </a:ln>
        </p:spPr>
      </p:pic>
      <p:sp>
        <p:nvSpPr>
          <p:cNvPr id="616" name="Google Shape;110;p 2"/>
          <p:cNvSpPr/>
          <p:nvPr/>
        </p:nvSpPr>
        <p:spPr>
          <a:xfrm>
            <a:off x="5091840" y="2247120"/>
            <a:ext cx="3506760" cy="82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it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PCA of UK population: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it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remove all samples not from a specific population (EIGENSTRAT pipeline)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Ready to test the association: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Google Shape;116;p 2"/>
          <p:cNvSpPr/>
          <p:nvPr/>
        </p:nvSpPr>
        <p:spPr>
          <a:xfrm>
            <a:off x="311760" y="1181880"/>
            <a:ext cx="8520120" cy="1780560"/>
          </a:xfrm>
          <a:prstGeom prst="rect">
            <a:avLst/>
          </a:prstGeom>
          <a:solidFill>
            <a:srgbClr val="000000"/>
          </a:solidFill>
          <a:ln w="9525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endParaRPr lang="it-I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9" name="Google Shape;117;p 2"/>
          <p:cNvSpPr/>
          <p:nvPr/>
        </p:nvSpPr>
        <p:spPr>
          <a:xfrm>
            <a:off x="397800" y="1300320"/>
            <a:ext cx="826596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200" b="0" strike="noStrike" spc="-1">
                <a:solidFill>
                  <a:srgbClr val="FEFEFE"/>
                </a:solidFill>
                <a:highlight>
                  <a:srgbClr val="000000"/>
                </a:highlight>
                <a:latin typeface="Open Sans"/>
                <a:ea typeface="Open Sans"/>
              </a:rPr>
              <a:t>#Plink2 has retired --assoc command, the new pipeline: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200" b="0" strike="noStrike" spc="-1">
                <a:solidFill>
                  <a:srgbClr val="FEFEFE"/>
                </a:solidFill>
                <a:latin typeface="Open Sans"/>
                <a:ea typeface="Open Sans"/>
              </a:rPr>
              <a:t>plink2 --pfile mydata \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200" b="0" strike="noStrike" spc="-1">
                <a:solidFill>
                  <a:srgbClr val="FEFEFE"/>
                </a:solidFill>
                <a:latin typeface="Open Sans"/>
                <a:ea typeface="Open Sans"/>
              </a:rPr>
              <a:t>       --glm genotypic interaction \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200" b="0" strike="noStrike" spc="-1">
                <a:solidFill>
                  <a:srgbClr val="FEFEFE"/>
                </a:solidFill>
                <a:latin typeface="Open Sans"/>
                <a:ea typeface="Open Sans"/>
              </a:rPr>
              <a:t>       --covar tmp.cov #age and sex, usually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200" b="0" strike="noStrike" spc="-1">
                <a:solidFill>
                  <a:srgbClr val="FEFEFE"/>
                </a:solidFill>
                <a:latin typeface="Open Sans"/>
                <a:ea typeface="Open Sans"/>
              </a:rPr>
              <a:t>There are additional parameters that take into accounts the additive effect or dominance deviation!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Google Shape;118;p 2"/>
          <p:cNvSpPr/>
          <p:nvPr/>
        </p:nvSpPr>
        <p:spPr>
          <a:xfrm>
            <a:off x="311760" y="2962440"/>
            <a:ext cx="3921120" cy="192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EXPECTED OUTPUT: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spcBef>
                <a:spcPts val="1500"/>
              </a:spcBef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CHR: the chromosome number of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SNP: the identifier of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BP: the physical position of the SNP on the genome map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A1: the reference allele (in apostrophe) for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A2: the alternate allele (in apostrophe) for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  <a:tabLst>
                <a:tab pos="0" algn="l"/>
              </a:tabLst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NMISS: the number of subjects who do not have a missing value for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Google Shape;119;p 2"/>
          <p:cNvSpPr/>
          <p:nvPr/>
        </p:nvSpPr>
        <p:spPr>
          <a:xfrm>
            <a:off x="4233240" y="2997000"/>
            <a:ext cx="4598640" cy="211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291960">
              <a:lnSpc>
                <a:spcPct val="115000"/>
              </a:lnSpc>
              <a:spcBef>
                <a:spcPts val="1500"/>
              </a:spcBef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BETA: the estimated coefficient for the SNP (on a logarithmic scale)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SE: the standard error for the estimated coefficient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L95: the lower limit of the 95% confidence interval for the estimated coefficient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U95: the upper limit of the 95% confidence interval for the estimated coefficient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STAT: the value of the Wald test for the SNP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lang="it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P: the p-value associated with the Wald test for the SNP. A significant p-value indicates that there is an effect of the SNP on the phenotype! But not the only one!!!!</a:t>
            </a:r>
            <a:endParaRPr lang="it-IT" sz="1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t" sz="4200" b="0" strike="noStrike" spc="-1">
                <a:solidFill>
                  <a:schemeClr val="dk1"/>
                </a:solidFill>
                <a:latin typeface="Economica"/>
                <a:ea typeface="Economica"/>
              </a:rPr>
              <a:t>TIPS: PLINK2.0 allows recoding VCF</a:t>
            </a:r>
            <a:endParaRPr lang="it-IT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Google Shape;125;p 2"/>
          <p:cNvSpPr/>
          <p:nvPr/>
        </p:nvSpPr>
        <p:spPr>
          <a:xfrm>
            <a:off x="311760" y="1363320"/>
            <a:ext cx="8520120" cy="1963440"/>
          </a:xfrm>
          <a:prstGeom prst="rect">
            <a:avLst/>
          </a:prstGeom>
          <a:solidFill>
            <a:srgbClr val="000000"/>
          </a:solidFill>
          <a:ln w="9525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endParaRPr lang="it-IT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4" name="Google Shape;126;p 2"/>
          <p:cNvSpPr/>
          <p:nvPr/>
        </p:nvSpPr>
        <p:spPr>
          <a:xfrm>
            <a:off x="410760" y="1449000"/>
            <a:ext cx="8265960" cy="169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600" b="0" strike="noStrike" spc="-1">
                <a:solidFill>
                  <a:srgbClr val="FEFEFE"/>
                </a:solidFill>
                <a:highlight>
                  <a:srgbClr val="000000"/>
                </a:highlight>
                <a:latin typeface="Open Sans"/>
                <a:ea typeface="Open Sans"/>
              </a:rPr>
              <a:t>Basic syntax:</a:t>
            </a:r>
            <a:endParaRPr lang="it-IT" sz="16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6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1600" b="0" strike="noStrike" spc="-1">
                <a:solidFill>
                  <a:srgbClr val="FEFEFE"/>
                </a:solidFill>
                <a:highlight>
                  <a:srgbClr val="000000"/>
                </a:highlight>
                <a:latin typeface="Open Sans"/>
                <a:ea typeface="Open Sans"/>
              </a:rPr>
              <a:t>plink --vcf my.vcf --make-bed --out out.vcf</a:t>
            </a:r>
            <a:endParaRPr lang="it-IT" sz="16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6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it" sz="2300" b="0" strike="noStrike" spc="-1">
                <a:solidFill>
                  <a:srgbClr val="FEFEFE"/>
                </a:solidFill>
                <a:highlight>
                  <a:srgbClr val="000000"/>
                </a:highlight>
                <a:latin typeface="Open Sans"/>
                <a:ea typeface="Open Sans"/>
              </a:rPr>
              <a:t>….ERROR???? What can we do?</a:t>
            </a:r>
            <a:endParaRPr lang="it-IT" sz="2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Google Shape;127;p 2"/>
          <p:cNvSpPr/>
          <p:nvPr/>
        </p:nvSpPr>
        <p:spPr>
          <a:xfrm>
            <a:off x="410760" y="3459240"/>
            <a:ext cx="7355520" cy="146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it" sz="1400" b="0" strike="noStrike" spc="-1">
                <a:solidFill>
                  <a:srgbClr val="000000"/>
                </a:solidFill>
                <a:latin typeface="Arial"/>
                <a:ea typeface="Arial"/>
              </a:rPr>
              <a:t>Large NGS file often contains extra contig, in this case use “</a:t>
            </a:r>
            <a:r>
              <a:rPr lang="it" sz="1200" b="0" strike="noStrike" spc="-1">
                <a:solidFill>
                  <a:schemeClr val="dk1"/>
                </a:solidFill>
                <a:latin typeface="Open Sans"/>
                <a:ea typeface="Open Sans"/>
              </a:rPr>
              <a:t>--allow-extra-chr</a:t>
            </a:r>
            <a:r>
              <a:rPr lang="it" sz="1400" b="0" strike="noStrike" spc="-1">
                <a:solidFill>
                  <a:srgbClr val="000000"/>
                </a:solidFill>
                <a:latin typeface="Arial"/>
                <a:ea typeface="Arial"/>
              </a:rPr>
              <a:t>” parameter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it" sz="1400" b="0" u="sng" strike="noStrike" spc="-1">
                <a:solidFill>
                  <a:schemeClr val="hlink"/>
                </a:solidFill>
                <a:uFillTx/>
                <a:latin typeface="Open Sans"/>
                <a:ea typeface="Open Sans"/>
                <a:hlinkClick r:id="rId2"/>
              </a:rPr>
              <a:t>https://www.cog-genomics.org/plink/2.0/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E2F476F-C2FC-FBDA-1721-7E9B306504FF}"/>
              </a:ext>
            </a:extLst>
          </p:cNvPr>
          <p:cNvSpPr txBox="1">
            <a:spLocks noGrp="1"/>
          </p:cNvSpPr>
          <p:nvPr/>
        </p:nvSpPr>
        <p:spPr>
          <a:xfrm>
            <a:off x="-439703" y="3304220"/>
            <a:ext cx="10029007" cy="2219960"/>
          </a:xfrm>
          <a:prstGeom prst="rect">
            <a:avLst/>
          </a:prstGeom>
        </p:spPr>
        <p:txBody>
          <a:bodyPr vert="horz" wrap="square" lIns="0" tIns="129961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4164329" marR="5080" indent="-2701925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solidFill>
                  <a:srgbClr val="00365B"/>
                </a:solidFill>
                <a:latin typeface="Arial"/>
                <a:cs typeface="Arial"/>
              </a:rPr>
              <a:t>Sequencing</a:t>
            </a:r>
            <a:r>
              <a:rPr sz="3200" b="1" spc="-45" dirty="0">
                <a:solidFill>
                  <a:srgbClr val="00365B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65B"/>
                </a:solidFill>
                <a:latin typeface="Arial"/>
                <a:cs typeface="Arial"/>
              </a:rPr>
              <a:t>and</a:t>
            </a:r>
            <a:r>
              <a:rPr sz="3200" b="1" spc="-20" dirty="0">
                <a:solidFill>
                  <a:srgbClr val="00365B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65B"/>
                </a:solidFill>
                <a:latin typeface="Arial"/>
                <a:cs typeface="Arial"/>
              </a:rPr>
              <a:t>Introduction</a:t>
            </a:r>
            <a:r>
              <a:rPr sz="3200" b="1" spc="-60" dirty="0">
                <a:solidFill>
                  <a:srgbClr val="00365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365B"/>
                </a:solidFill>
                <a:latin typeface="Arial"/>
                <a:cs typeface="Arial"/>
              </a:rPr>
              <a:t>to</a:t>
            </a:r>
            <a:r>
              <a:rPr sz="3200" b="1" spc="-20" dirty="0">
                <a:solidFill>
                  <a:srgbClr val="00365B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65B"/>
                </a:solidFill>
                <a:latin typeface="Arial"/>
                <a:cs typeface="Arial"/>
              </a:rPr>
              <a:t>Hail: </a:t>
            </a:r>
            <a:r>
              <a:rPr sz="3200" b="1" spc="-875" dirty="0">
                <a:solidFill>
                  <a:srgbClr val="00365B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365B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10">
            <a:extLst>
              <a:ext uri="{FF2B5EF4-FFF2-40B4-BE49-F238E27FC236}">
                <a16:creationId xmlns:a16="http://schemas.microsoft.com/office/drawing/2014/main" id="{95E573C4-B961-8C80-0C85-0A66FBD861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053" y="1022133"/>
            <a:ext cx="2822447" cy="1691639"/>
          </a:xfrm>
          <a:prstGeom prst="rect">
            <a:avLst/>
          </a:prstGeom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89606A1A-5F97-B471-95B9-05E006FEF349}"/>
              </a:ext>
            </a:extLst>
          </p:cNvPr>
          <p:cNvSpPr txBox="1"/>
          <p:nvPr/>
        </p:nvSpPr>
        <p:spPr>
          <a:xfrm>
            <a:off x="7043110" y="4413919"/>
            <a:ext cx="4482941" cy="931217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endParaRPr lang="it-IT" sz="1013" spc="-4" dirty="0">
              <a:latin typeface="Arial MT"/>
              <a:cs typeface="Arial MT"/>
            </a:endParaRPr>
          </a:p>
          <a:p>
            <a:pPr marL="9525">
              <a:spcBef>
                <a:spcPts val="75"/>
              </a:spcBef>
            </a:pPr>
            <a:endParaRPr lang="it-IT" sz="1013" spc="-4" dirty="0">
              <a:latin typeface="Arial MT"/>
              <a:cs typeface="Arial MT"/>
            </a:endParaRPr>
          </a:p>
          <a:p>
            <a:pPr marL="9525">
              <a:spcBef>
                <a:spcPts val="75"/>
              </a:spcBef>
            </a:pPr>
            <a:r>
              <a:rPr lang="it-IT" sz="1013" spc="-4" dirty="0">
                <a:latin typeface="Arial MT"/>
                <a:cs typeface="Arial MT"/>
              </a:rPr>
              <a:t>Credits to the </a:t>
            </a:r>
            <a:r>
              <a:rPr lang="it-IT" sz="1013" spc="-4" dirty="0" err="1">
                <a:latin typeface="Arial MT"/>
                <a:cs typeface="Arial MT"/>
              </a:rPr>
              <a:t>valuable</a:t>
            </a:r>
            <a:r>
              <a:rPr lang="it-IT" sz="1013" spc="-4" dirty="0">
                <a:latin typeface="Arial MT"/>
                <a:cs typeface="Arial MT"/>
              </a:rPr>
              <a:t> work of:</a:t>
            </a:r>
          </a:p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spc="-4" dirty="0">
                <a:latin typeface="Arial MT"/>
                <a:cs typeface="Arial MT"/>
              </a:rPr>
              <a:t>Kumar</a:t>
            </a:r>
            <a:r>
              <a:rPr sz="1350" spc="-19" dirty="0">
                <a:latin typeface="Arial MT"/>
                <a:cs typeface="Arial MT"/>
              </a:rPr>
              <a:t> </a:t>
            </a:r>
            <a:r>
              <a:rPr sz="1350" spc="-8" dirty="0">
                <a:latin typeface="Arial MT"/>
                <a:cs typeface="Arial MT"/>
              </a:rPr>
              <a:t>Veerapen,</a:t>
            </a:r>
            <a:r>
              <a:rPr sz="1350" spc="8" dirty="0">
                <a:latin typeface="Arial MT"/>
                <a:cs typeface="Arial MT"/>
              </a:rPr>
              <a:t> </a:t>
            </a:r>
            <a:r>
              <a:rPr sz="1350" spc="-8" dirty="0">
                <a:latin typeface="Arial MT"/>
                <a:cs typeface="Arial MT"/>
              </a:rPr>
              <a:t>PhD</a:t>
            </a:r>
            <a:endParaRPr sz="1350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</a:pPr>
            <a:endParaRPr sz="1350" i="1" spc="-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438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3299" y="428357"/>
            <a:ext cx="3328415" cy="4198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169" y="285308"/>
            <a:ext cx="5178798" cy="4762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b="1" spc="-4" dirty="0">
                <a:solidFill>
                  <a:srgbClr val="0070C0"/>
                </a:solidFill>
                <a:latin typeface="Arial MT"/>
                <a:cs typeface="Arial"/>
              </a:rPr>
              <a:t>Learning</a:t>
            </a:r>
            <a:r>
              <a:rPr sz="3000" b="1" spc="-60" dirty="0">
                <a:solidFill>
                  <a:srgbClr val="0070C0"/>
                </a:solidFill>
                <a:latin typeface="Arial MT"/>
                <a:cs typeface="Arial"/>
              </a:rPr>
              <a:t> </a:t>
            </a:r>
            <a:r>
              <a:rPr sz="3000" b="1" spc="-4" dirty="0">
                <a:solidFill>
                  <a:srgbClr val="0070C0"/>
                </a:solidFill>
                <a:latin typeface="Arial MT"/>
                <a:cs typeface="Arial"/>
              </a:rPr>
              <a:t>Objectives</a:t>
            </a:r>
            <a:endParaRPr sz="3000">
              <a:solidFill>
                <a:srgbClr val="0070C0"/>
              </a:solidFill>
              <a:latin typeface="Arial M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170" y="1009354"/>
            <a:ext cx="5652611" cy="3611084"/>
          </a:xfrm>
          <a:prstGeom prst="rect">
            <a:avLst/>
          </a:prstGeom>
        </p:spPr>
        <p:txBody>
          <a:bodyPr vert="horz" wrap="square" lIns="0" tIns="10001" rIns="0" bIns="0" rtlCol="0" anchor="t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57175">
              <a:lnSpc>
                <a:spcPct val="100000"/>
              </a:lnSpc>
              <a:spcBef>
                <a:spcPts val="79"/>
              </a:spcBef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understand the overview of DNA sequencing methods</a:t>
            </a:r>
            <a:endParaRPr lang="it-IT"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3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indent="-257175">
              <a:lnSpc>
                <a:spcPct val="100000"/>
              </a:lnSpc>
              <a:spcBef>
                <a:spcPts val="4"/>
              </a:spcBef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capture the need for Hail in the analysis of genomic datasets</a:t>
            </a:r>
            <a:endParaRPr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3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indent="-257175">
              <a:lnSpc>
                <a:spcPct val="100000"/>
              </a:lnSpc>
              <a:spcBef>
                <a:spcPts val="4"/>
              </a:spcBef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be able to use basic Hail functions</a:t>
            </a:r>
            <a:endParaRPr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3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marR="220980" indent="-257175">
              <a:spcBef>
                <a:spcPts val="4"/>
              </a:spcBef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apply basic GWAS analysis techniques using Hail on their</a:t>
            </a:r>
            <a:r>
              <a:rPr lang="it-IT" sz="1400" dirty="0">
                <a:latin typeface="Arial MT"/>
              </a:rPr>
              <a:t> </a:t>
            </a:r>
            <a:r>
              <a:rPr sz="1400" dirty="0">
                <a:latin typeface="Arial MT"/>
              </a:rPr>
              <a:t> own datasets</a:t>
            </a:r>
            <a:endParaRPr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indent="-257175">
              <a:lnSpc>
                <a:spcPct val="100000"/>
              </a:lnSpc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describe the use of PCA in Hail to decipher ancestries</a:t>
            </a:r>
            <a:endParaRPr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marR="728345" indent="-257175"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obtain resources to further explore the extent of Hail</a:t>
            </a:r>
            <a:r>
              <a:rPr lang="it-IT" sz="1400" dirty="0">
                <a:latin typeface="Arial MT"/>
              </a:rPr>
              <a:t> </a:t>
            </a:r>
            <a:r>
              <a:rPr sz="1400" dirty="0">
                <a:latin typeface="Arial MT"/>
              </a:rPr>
              <a:t> capabilities</a:t>
            </a:r>
            <a:endParaRPr sz="1400">
              <a:latin typeface="Arial MT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66700" indent="-257175">
              <a:lnSpc>
                <a:spcPct val="100000"/>
              </a:lnSpc>
              <a:buChar char="•"/>
              <a:tabLst>
                <a:tab pos="266224" algn="l"/>
                <a:tab pos="266700" algn="l"/>
              </a:tabLst>
            </a:pPr>
            <a:r>
              <a:rPr sz="1400" dirty="0">
                <a:latin typeface="Arial MT"/>
              </a:rPr>
              <a:t>To learn how to use Hail on public compute clouds</a:t>
            </a:r>
            <a:endParaRPr sz="1400">
              <a:latin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79208" y="4408550"/>
            <a:ext cx="1618774" cy="735330"/>
            <a:chOff x="9838943" y="5878067"/>
            <a:chExt cx="2158365" cy="9804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943" y="5878067"/>
              <a:ext cx="2157983" cy="7528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9423" y="6573011"/>
              <a:ext cx="1933954" cy="28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308418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301382"/>
            <a:ext cx="8022431" cy="4305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Technological</a:t>
            </a:r>
            <a:r>
              <a:rPr sz="2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sz="2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Genetics and</a:t>
            </a:r>
            <a:r>
              <a:rPr sz="2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Genomics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813" y="298995"/>
            <a:ext cx="5983752" cy="4239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918" y="4663615"/>
            <a:ext cx="416956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Arial MT"/>
                <a:cs typeface="Arial MT"/>
              </a:rPr>
              <a:t>Adapted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from:</a:t>
            </a:r>
            <a:r>
              <a:rPr sz="1050" spc="-1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Lekki</a:t>
            </a:r>
            <a:r>
              <a:rPr sz="1050" spc="-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Wood.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Baylor</a:t>
            </a:r>
            <a:r>
              <a:rPr sz="1050" spc="15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College</a:t>
            </a:r>
            <a:r>
              <a:rPr sz="1050" spc="-8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of</a:t>
            </a:r>
            <a:r>
              <a:rPr sz="1050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Medicine.</a:t>
            </a:r>
            <a:r>
              <a:rPr sz="1050" spc="-19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Slideshare.net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4939" y="5001005"/>
            <a:ext cx="864563" cy="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7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371105"/>
            <a:ext cx="2082641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spc="-4" dirty="0">
                <a:solidFill>
                  <a:srgbClr val="0070C0"/>
                </a:solidFill>
              </a:rPr>
              <a:t>Genotyping</a:t>
            </a:r>
            <a:r>
              <a:rPr sz="2250" spc="-75" dirty="0">
                <a:solidFill>
                  <a:srgbClr val="0070C0"/>
                </a:solidFill>
              </a:rPr>
              <a:t> </a:t>
            </a:r>
            <a:r>
              <a:rPr sz="2250" dirty="0">
                <a:solidFill>
                  <a:srgbClr val="0070C0"/>
                </a:solidFill>
              </a:rPr>
              <a:t>chip</a:t>
            </a:r>
            <a:endParaRPr lang="it-IT" sz="2250">
              <a:solidFill>
                <a:srgbClr val="0070C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526" y="1799083"/>
            <a:ext cx="619505" cy="182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945" y="1139200"/>
            <a:ext cx="3988638" cy="5215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1500" y="4591795"/>
            <a:ext cx="3884771" cy="34004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Arial MT"/>
                <a:cs typeface="Arial MT"/>
              </a:rPr>
              <a:t>Single</a:t>
            </a:r>
            <a:r>
              <a:rPr sz="1050" spc="-1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nucleotide</a:t>
            </a:r>
            <a:r>
              <a:rPr sz="1050" spc="-38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polymorphism</a:t>
            </a:r>
            <a:r>
              <a:rPr sz="1050" spc="-26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arrays:</a:t>
            </a:r>
            <a:endParaRPr sz="1050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4"/>
              </a:spcBef>
            </a:pPr>
            <a:r>
              <a:rPr sz="1050" dirty="0">
                <a:latin typeface="Arial MT"/>
                <a:cs typeface="Arial MT"/>
              </a:rPr>
              <a:t>a </a:t>
            </a:r>
            <a:r>
              <a:rPr sz="1050" spc="-4" dirty="0">
                <a:latin typeface="Arial MT"/>
                <a:cs typeface="Arial MT"/>
              </a:rPr>
              <a:t>decade</a:t>
            </a:r>
            <a:r>
              <a:rPr sz="1050" spc="-23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of</a:t>
            </a:r>
            <a:r>
              <a:rPr sz="1050" spc="11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biological,</a:t>
            </a:r>
            <a:r>
              <a:rPr sz="1050" spc="-23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computational</a:t>
            </a:r>
            <a:r>
              <a:rPr sz="1050" spc="-23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and technological</a:t>
            </a:r>
            <a:r>
              <a:rPr sz="1050" spc="-26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advances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8828" y="1715644"/>
            <a:ext cx="1975094" cy="31078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32961" y="4745153"/>
            <a:ext cx="131349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Arial MT"/>
                <a:cs typeface="Arial MT"/>
              </a:rPr>
              <a:t>Hailiang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Huang,</a:t>
            </a:r>
            <a:r>
              <a:rPr sz="1050" spc="-34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MGH</a:t>
            </a:r>
            <a:endParaRPr sz="105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52578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2095" cy="51435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4612" y="0"/>
              <a:ext cx="3919727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2379" y="2551176"/>
              <a:ext cx="1234440" cy="513715"/>
            </a:xfrm>
            <a:custGeom>
              <a:avLst/>
              <a:gdLst/>
              <a:ahLst/>
              <a:cxnLst/>
              <a:rect l="l" t="t" r="r" b="b"/>
              <a:pathLst>
                <a:path w="1234439" h="513714">
                  <a:moveTo>
                    <a:pt x="1234439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1234439" y="513588"/>
                  </a:lnTo>
                  <a:lnTo>
                    <a:pt x="1234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7241" y="4688972"/>
            <a:ext cx="1835944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4" dirty="0">
                <a:latin typeface="Arial MT"/>
                <a:cs typeface="Arial MT"/>
              </a:rPr>
              <a:t>Tam</a:t>
            </a:r>
            <a:r>
              <a:rPr sz="1050" spc="-19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et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al</a:t>
            </a:r>
            <a:r>
              <a:rPr sz="1050" spc="-8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(2019).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i="1" spc="-4" dirty="0">
                <a:latin typeface="Arial"/>
                <a:cs typeface="Arial"/>
              </a:rPr>
              <a:t>Nat</a:t>
            </a:r>
            <a:r>
              <a:rPr sz="1050" i="1" spc="-19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Gen</a:t>
            </a:r>
            <a:r>
              <a:rPr sz="1050" i="1" spc="-19" dirty="0">
                <a:latin typeface="Arial"/>
                <a:cs typeface="Arial"/>
              </a:rPr>
              <a:t> </a:t>
            </a:r>
            <a:r>
              <a:rPr sz="1050" i="1" spc="-4" dirty="0">
                <a:latin typeface="Arial"/>
                <a:cs typeface="Arial"/>
              </a:rPr>
              <a:t>Rev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993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371105"/>
            <a:ext cx="2431256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8" dirty="0">
                <a:solidFill>
                  <a:srgbClr val="FFFFFF"/>
                </a:solidFill>
                <a:latin typeface="Arial"/>
                <a:cs typeface="Arial"/>
              </a:rPr>
              <a:t>Overview:</a:t>
            </a:r>
            <a:r>
              <a:rPr sz="2250" b="1" spc="-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FFFFFF"/>
                </a:solidFill>
                <a:latin typeface="Arial"/>
                <a:cs typeface="Arial"/>
              </a:rPr>
              <a:t>-Omics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57908" y="740160"/>
            <a:ext cx="6227841" cy="3664114"/>
            <a:chOff x="2246436" y="1524761"/>
            <a:chExt cx="8303788" cy="4885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436" y="1577401"/>
              <a:ext cx="8303788" cy="4832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18638" y="1524761"/>
              <a:ext cx="685800" cy="609600"/>
            </a:xfrm>
            <a:custGeom>
              <a:avLst/>
              <a:gdLst/>
              <a:ahLst/>
              <a:cxnLst/>
              <a:rect l="l" t="t" r="r" b="b"/>
              <a:pathLst>
                <a:path w="685800" h="609600">
                  <a:moveTo>
                    <a:pt x="0" y="304800"/>
                  </a:moveTo>
                  <a:lnTo>
                    <a:pt x="3717" y="259758"/>
                  </a:lnTo>
                  <a:lnTo>
                    <a:pt x="14517" y="216768"/>
                  </a:lnTo>
                  <a:lnTo>
                    <a:pt x="31869" y="176303"/>
                  </a:lnTo>
                  <a:lnTo>
                    <a:pt x="55242" y="138832"/>
                  </a:lnTo>
                  <a:lnTo>
                    <a:pt x="84106" y="104827"/>
                  </a:lnTo>
                  <a:lnTo>
                    <a:pt x="117930" y="74761"/>
                  </a:lnTo>
                  <a:lnTo>
                    <a:pt x="156185" y="49104"/>
                  </a:lnTo>
                  <a:lnTo>
                    <a:pt x="198340" y="28328"/>
                  </a:lnTo>
                  <a:lnTo>
                    <a:pt x="243864" y="12904"/>
                  </a:lnTo>
                  <a:lnTo>
                    <a:pt x="292227" y="3304"/>
                  </a:lnTo>
                  <a:lnTo>
                    <a:pt x="342900" y="0"/>
                  </a:lnTo>
                  <a:lnTo>
                    <a:pt x="393572" y="3304"/>
                  </a:lnTo>
                  <a:lnTo>
                    <a:pt x="441935" y="12904"/>
                  </a:lnTo>
                  <a:lnTo>
                    <a:pt x="487459" y="28328"/>
                  </a:lnTo>
                  <a:lnTo>
                    <a:pt x="529614" y="49104"/>
                  </a:lnTo>
                  <a:lnTo>
                    <a:pt x="567869" y="74761"/>
                  </a:lnTo>
                  <a:lnTo>
                    <a:pt x="601693" y="104827"/>
                  </a:lnTo>
                  <a:lnTo>
                    <a:pt x="630557" y="138832"/>
                  </a:lnTo>
                  <a:lnTo>
                    <a:pt x="653930" y="176303"/>
                  </a:lnTo>
                  <a:lnTo>
                    <a:pt x="671282" y="216768"/>
                  </a:lnTo>
                  <a:lnTo>
                    <a:pt x="682082" y="259758"/>
                  </a:lnTo>
                  <a:lnTo>
                    <a:pt x="685800" y="304800"/>
                  </a:lnTo>
                  <a:lnTo>
                    <a:pt x="682082" y="349841"/>
                  </a:lnTo>
                  <a:lnTo>
                    <a:pt x="671282" y="392831"/>
                  </a:lnTo>
                  <a:lnTo>
                    <a:pt x="653930" y="433296"/>
                  </a:lnTo>
                  <a:lnTo>
                    <a:pt x="630557" y="470767"/>
                  </a:lnTo>
                  <a:lnTo>
                    <a:pt x="601693" y="504772"/>
                  </a:lnTo>
                  <a:lnTo>
                    <a:pt x="567869" y="534838"/>
                  </a:lnTo>
                  <a:lnTo>
                    <a:pt x="529614" y="560495"/>
                  </a:lnTo>
                  <a:lnTo>
                    <a:pt x="487459" y="581271"/>
                  </a:lnTo>
                  <a:lnTo>
                    <a:pt x="441935" y="596695"/>
                  </a:lnTo>
                  <a:lnTo>
                    <a:pt x="393572" y="606295"/>
                  </a:lnTo>
                  <a:lnTo>
                    <a:pt x="342900" y="609600"/>
                  </a:lnTo>
                  <a:lnTo>
                    <a:pt x="292227" y="606295"/>
                  </a:lnTo>
                  <a:lnTo>
                    <a:pt x="243864" y="596695"/>
                  </a:lnTo>
                  <a:lnTo>
                    <a:pt x="198340" y="581271"/>
                  </a:lnTo>
                  <a:lnTo>
                    <a:pt x="156185" y="560495"/>
                  </a:lnTo>
                  <a:lnTo>
                    <a:pt x="117930" y="534838"/>
                  </a:lnTo>
                  <a:lnTo>
                    <a:pt x="84106" y="504772"/>
                  </a:lnTo>
                  <a:lnTo>
                    <a:pt x="55242" y="470767"/>
                  </a:lnTo>
                  <a:lnTo>
                    <a:pt x="31869" y="433296"/>
                  </a:lnTo>
                  <a:lnTo>
                    <a:pt x="14517" y="392831"/>
                  </a:lnTo>
                  <a:lnTo>
                    <a:pt x="3717" y="349841"/>
                  </a:lnTo>
                  <a:lnTo>
                    <a:pt x="0" y="304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</p:spTree>
    <p:extLst>
      <p:ext uri="{BB962C8B-B14F-4D97-AF65-F5344CB8AC3E}">
        <p14:creationId xmlns:p14="http://schemas.microsoft.com/office/powerpoint/2010/main" val="4110194669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271440" y="114480"/>
            <a:ext cx="594900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Type of genetic variability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Google Shape;195;p28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ftr" idx="35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Google Shape;197;p28"/>
          <p:cNvSpPr/>
          <p:nvPr/>
        </p:nvSpPr>
        <p:spPr>
          <a:xfrm>
            <a:off x="198360" y="547200"/>
            <a:ext cx="8747280" cy="41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3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Single base-pair substitution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2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These are also known as single nucleotide polymorphisms (SNPs) and can be any nucleic acid substitution: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42000"/>
              </a:lnSpc>
              <a:spcBef>
                <a:spcPts val="1199"/>
              </a:spcBef>
              <a:buClr>
                <a:srgbClr val="1A1C1A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Transition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04920">
              <a:lnSpc>
                <a:spcPct val="142000"/>
              </a:lnSpc>
              <a:buClr>
                <a:srgbClr val="1A1C1A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interchange of the purine (Adenine/Guanine)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04920">
              <a:lnSpc>
                <a:spcPct val="142000"/>
              </a:lnSpc>
              <a:buClr>
                <a:srgbClr val="1A1C1A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or pyrimidine (Cytosine/Thymine) nucleic acids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42000"/>
              </a:lnSpc>
              <a:buClr>
                <a:srgbClr val="1A1C1A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Transversion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04920">
              <a:lnSpc>
                <a:spcPct val="142000"/>
              </a:lnSpc>
              <a:buClr>
                <a:srgbClr val="1A1C1A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interchange of a purine and pyrimidine nucleic acid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3000"/>
              </a:lnSpc>
              <a:tabLst>
                <a:tab pos="0" algn="l"/>
              </a:tabLst>
            </a:pP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3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Insertion or deletion, also known as ‘indel’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2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Insertion or deletion of a single stretch of DNA sequence that can range from two to hundreds of base-pairs in length.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2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Structural variation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2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Typically used to describe genetic variation that occurs over a larger DNA sequence (example </a:t>
            </a: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CNV!!!!!!!!!!!!</a:t>
            </a: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).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pos="0" algn="l"/>
              </a:tabLst>
            </a:pPr>
            <a:endParaRPr lang="it-IT" sz="7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3299" y="672085"/>
            <a:ext cx="3328415" cy="4198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169" y="285308"/>
            <a:ext cx="3657600" cy="4762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b="1" spc="-4" dirty="0">
                <a:solidFill>
                  <a:srgbClr val="0070C0"/>
                </a:solidFill>
                <a:latin typeface="Arial"/>
                <a:cs typeface="Arial"/>
              </a:rPr>
              <a:t>Learning</a:t>
            </a:r>
            <a:r>
              <a:rPr sz="3000" b="1" spc="-6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000" b="1" spc="-4" dirty="0">
                <a:solidFill>
                  <a:srgbClr val="0070C0"/>
                </a:solidFill>
                <a:latin typeface="Arial"/>
                <a:cs typeface="Arial"/>
              </a:rPr>
              <a:t>Objectives</a:t>
            </a:r>
            <a:endParaRPr lang="it-IT" sz="300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170" y="1009353"/>
            <a:ext cx="5347811" cy="178654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3810" indent="-257175">
              <a:lnSpc>
                <a:spcPct val="100000"/>
              </a:lnSpc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Arial MT"/>
                <a:cs typeface="Arial MT"/>
              </a:rPr>
              <a:t>To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capture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the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need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for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Hail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in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the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analysis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genomic </a:t>
            </a:r>
            <a:r>
              <a:rPr sz="1650" spc="-44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datasets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 MT"/>
              <a:buChar char="•"/>
            </a:pPr>
            <a:endParaRPr sz="2475" dirty="0">
              <a:latin typeface="Arial MT"/>
              <a:cs typeface="Arial MT"/>
            </a:endParaRPr>
          </a:p>
          <a:p>
            <a:pPr marL="781050" lvl="1" indent="-257175">
              <a:lnSpc>
                <a:spcPct val="100000"/>
              </a:lnSpc>
              <a:buChar char="•"/>
              <a:tabLst>
                <a:tab pos="780574" algn="l"/>
                <a:tab pos="781050" algn="l"/>
              </a:tabLst>
            </a:pPr>
            <a:r>
              <a:rPr sz="1650" spc="-4" dirty="0">
                <a:latin typeface="Arial MT"/>
                <a:cs typeface="Arial MT"/>
              </a:rPr>
              <a:t>Why</a:t>
            </a:r>
            <a:r>
              <a:rPr sz="1650" spc="-2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Hail</a:t>
            </a:r>
            <a:r>
              <a:rPr sz="1650" spc="-4" dirty="0" smtClean="0">
                <a:latin typeface="Arial MT"/>
                <a:cs typeface="Arial MT"/>
              </a:rPr>
              <a:t>?</a:t>
            </a:r>
            <a:endParaRPr lang="it-IT" sz="1650" dirty="0">
              <a:latin typeface="Arial MT"/>
              <a:cs typeface="Arial MT"/>
            </a:endParaRPr>
          </a:p>
          <a:p>
            <a:pPr marL="781050" lvl="1" indent="-257175">
              <a:lnSpc>
                <a:spcPct val="100000"/>
              </a:lnSpc>
              <a:buChar char="•"/>
              <a:tabLst>
                <a:tab pos="780574" algn="l"/>
                <a:tab pos="781050" algn="l"/>
              </a:tabLst>
            </a:pPr>
            <a:endParaRPr sz="2475" dirty="0">
              <a:latin typeface="Arial MT"/>
              <a:cs typeface="Arial MT"/>
            </a:endParaRPr>
          </a:p>
          <a:p>
            <a:pPr marL="781050" lvl="1" indent="-257175">
              <a:lnSpc>
                <a:spcPct val="100000"/>
              </a:lnSpc>
              <a:buChar char="•"/>
              <a:tabLst>
                <a:tab pos="780574" algn="l"/>
                <a:tab pos="781050" algn="l"/>
              </a:tabLst>
            </a:pPr>
            <a:r>
              <a:rPr sz="1650" spc="-4" dirty="0">
                <a:latin typeface="Arial MT"/>
                <a:cs typeface="Arial MT"/>
              </a:rPr>
              <a:t>What can </a:t>
            </a:r>
            <a:r>
              <a:rPr sz="1650" spc="-8" dirty="0">
                <a:latin typeface="Arial MT"/>
                <a:cs typeface="Arial MT"/>
              </a:rPr>
              <a:t>you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use Hail</a:t>
            </a:r>
            <a:r>
              <a:rPr sz="1650" spc="-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for?</a:t>
            </a:r>
            <a:endParaRPr sz="165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79208" y="4408550"/>
            <a:ext cx="1618774" cy="735330"/>
            <a:chOff x="9838943" y="5878067"/>
            <a:chExt cx="2158365" cy="9804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943" y="5878067"/>
              <a:ext cx="2157983" cy="7528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9423" y="6573011"/>
              <a:ext cx="1933954" cy="28498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052" y="371105"/>
            <a:ext cx="7830026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Accelerating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Genomic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e.g.</a:t>
            </a:r>
            <a:r>
              <a:rPr sz="2250" b="1" spc="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Call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Sets, variant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files</a:t>
            </a:r>
            <a:r>
              <a:rPr sz="2250" b="1" spc="1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etc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711" y="1192155"/>
            <a:ext cx="5120013" cy="38841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460" y="4589145"/>
            <a:ext cx="808100" cy="4846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371105"/>
            <a:ext cx="5499259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What is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Hail’s</a:t>
            </a:r>
            <a:r>
              <a:rPr sz="2250" b="1" spc="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role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sz="2250" b="1" spc="1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callset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 generation?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2973" y="3076956"/>
            <a:ext cx="1194435" cy="1935480"/>
            <a:chOff x="10390631" y="4102608"/>
            <a:chExt cx="1592580" cy="2580640"/>
          </a:xfrm>
        </p:grpSpPr>
        <p:sp>
          <p:nvSpPr>
            <p:cNvPr id="4" name="object 4"/>
            <p:cNvSpPr/>
            <p:nvPr/>
          </p:nvSpPr>
          <p:spPr>
            <a:xfrm>
              <a:off x="11143487" y="4102608"/>
              <a:ext cx="381000" cy="736600"/>
            </a:xfrm>
            <a:custGeom>
              <a:avLst/>
              <a:gdLst/>
              <a:ahLst/>
              <a:cxnLst/>
              <a:rect l="l" t="t" r="r" b="b"/>
              <a:pathLst>
                <a:path w="381000" h="736600">
                  <a:moveTo>
                    <a:pt x="0" y="736155"/>
                  </a:moveTo>
                  <a:lnTo>
                    <a:pt x="381000" y="7361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736155"/>
                  </a:lnTo>
                  <a:close/>
                </a:path>
              </a:pathLst>
            </a:custGeom>
            <a:solidFill>
              <a:srgbClr val="006AB5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10762541" y="4648238"/>
              <a:ext cx="1143000" cy="1143635"/>
            </a:xfrm>
            <a:custGeom>
              <a:avLst/>
              <a:gdLst/>
              <a:ahLst/>
              <a:cxnLst/>
              <a:rect l="l" t="t" r="r" b="b"/>
              <a:pathLst>
                <a:path w="1143000" h="1143635">
                  <a:moveTo>
                    <a:pt x="1143000" y="50"/>
                  </a:moveTo>
                  <a:lnTo>
                    <a:pt x="0" y="0"/>
                  </a:lnTo>
                  <a:lnTo>
                    <a:pt x="571449" y="1143025"/>
                  </a:lnTo>
                  <a:lnTo>
                    <a:pt x="1143000" y="50"/>
                  </a:lnTo>
                  <a:close/>
                </a:path>
              </a:pathLst>
            </a:custGeom>
            <a:solidFill>
              <a:srgbClr val="006AB5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0631" y="5791200"/>
              <a:ext cx="1592578" cy="8915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191658" y="3499644"/>
            <a:ext cx="610076" cy="2481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500" spc="-4" dirty="0">
                <a:solidFill>
                  <a:srgbClr val="FFFFFF"/>
                </a:solidFill>
                <a:latin typeface="Arial MT"/>
                <a:cs typeface="Arial MT"/>
              </a:rPr>
              <a:t>.vcf</a:t>
            </a:r>
            <a:r>
              <a:rPr sz="1500" spc="-68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25955"/>
            <a:ext cx="9142095" cy="3217545"/>
            <a:chOff x="0" y="2567940"/>
            <a:chExt cx="12189460" cy="42900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67940"/>
              <a:ext cx="12188950" cy="17208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8" y="4279392"/>
              <a:ext cx="4190986" cy="2578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446438"/>
            <a:ext cx="181308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b="1" spc="-4" dirty="0">
                <a:solidFill>
                  <a:srgbClr val="0070C0"/>
                </a:solidFill>
                <a:latin typeface="Arial MT"/>
                <a:cs typeface="Arial"/>
              </a:rPr>
              <a:t>What</a:t>
            </a:r>
            <a:r>
              <a:rPr sz="1800" b="1" spc="-30" dirty="0">
                <a:solidFill>
                  <a:srgbClr val="0070C0"/>
                </a:solidFill>
                <a:latin typeface="Arial MT"/>
                <a:cs typeface="Arial"/>
              </a:rPr>
              <a:t> </a:t>
            </a:r>
            <a:r>
              <a:rPr sz="1800" b="1" spc="-4" dirty="0">
                <a:solidFill>
                  <a:srgbClr val="0070C0"/>
                </a:solidFill>
                <a:latin typeface="Arial MT"/>
                <a:cs typeface="Arial"/>
              </a:rPr>
              <a:t>is</a:t>
            </a:r>
            <a:r>
              <a:rPr sz="1800" b="1" spc="-26" dirty="0">
                <a:solidFill>
                  <a:srgbClr val="0070C0"/>
                </a:solidFill>
                <a:latin typeface="Arial MT"/>
                <a:cs typeface="Arial"/>
              </a:rPr>
              <a:t> </a:t>
            </a:r>
            <a:r>
              <a:rPr sz="1800" b="1" spc="-4" dirty="0">
                <a:solidFill>
                  <a:srgbClr val="0070C0"/>
                </a:solidFill>
                <a:latin typeface="Arial MT"/>
                <a:cs typeface="Arial"/>
              </a:rPr>
              <a:t>Hail?</a:t>
            </a:r>
            <a:endParaRPr sz="1800">
              <a:solidFill>
                <a:srgbClr val="0070C0"/>
              </a:solidFill>
              <a:latin typeface="Arial MT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773" y="968316"/>
            <a:ext cx="1863090" cy="1613535"/>
            <a:chOff x="123697" y="1291088"/>
            <a:chExt cx="2484120" cy="2151380"/>
          </a:xfrm>
        </p:grpSpPr>
        <p:sp>
          <p:nvSpPr>
            <p:cNvPr id="4" name="object 4"/>
            <p:cNvSpPr/>
            <p:nvPr/>
          </p:nvSpPr>
          <p:spPr>
            <a:xfrm>
              <a:off x="136397" y="1303788"/>
              <a:ext cx="2458720" cy="2125980"/>
            </a:xfrm>
            <a:custGeom>
              <a:avLst/>
              <a:gdLst/>
              <a:ahLst/>
              <a:cxnLst/>
              <a:rect l="l" t="t" r="r" b="b"/>
              <a:pathLst>
                <a:path w="2458720" h="2125979">
                  <a:moveTo>
                    <a:pt x="2103882" y="0"/>
                  </a:moveTo>
                  <a:lnTo>
                    <a:pt x="354330" y="0"/>
                  </a:lnTo>
                  <a:lnTo>
                    <a:pt x="306248" y="3234"/>
                  </a:lnTo>
                  <a:lnTo>
                    <a:pt x="260133" y="12656"/>
                  </a:lnTo>
                  <a:lnTo>
                    <a:pt x="216407" y="27844"/>
                  </a:lnTo>
                  <a:lnTo>
                    <a:pt x="175491" y="48375"/>
                  </a:lnTo>
                  <a:lnTo>
                    <a:pt x="137808" y="73828"/>
                  </a:lnTo>
                  <a:lnTo>
                    <a:pt x="103779" y="103779"/>
                  </a:lnTo>
                  <a:lnTo>
                    <a:pt x="73828" y="137808"/>
                  </a:lnTo>
                  <a:lnTo>
                    <a:pt x="48375" y="175491"/>
                  </a:lnTo>
                  <a:lnTo>
                    <a:pt x="27844" y="216407"/>
                  </a:lnTo>
                  <a:lnTo>
                    <a:pt x="12656" y="260133"/>
                  </a:lnTo>
                  <a:lnTo>
                    <a:pt x="3234" y="306248"/>
                  </a:lnTo>
                  <a:lnTo>
                    <a:pt x="0" y="354329"/>
                  </a:lnTo>
                  <a:lnTo>
                    <a:pt x="0" y="1771637"/>
                  </a:lnTo>
                  <a:lnTo>
                    <a:pt x="3234" y="1819718"/>
                  </a:lnTo>
                  <a:lnTo>
                    <a:pt x="12656" y="1865834"/>
                  </a:lnTo>
                  <a:lnTo>
                    <a:pt x="27844" y="1909561"/>
                  </a:lnTo>
                  <a:lnTo>
                    <a:pt x="48375" y="1950479"/>
                  </a:lnTo>
                  <a:lnTo>
                    <a:pt x="73828" y="1988163"/>
                  </a:lnTo>
                  <a:lnTo>
                    <a:pt x="103779" y="2022194"/>
                  </a:lnTo>
                  <a:lnTo>
                    <a:pt x="137808" y="2052147"/>
                  </a:lnTo>
                  <a:lnTo>
                    <a:pt x="175491" y="2077600"/>
                  </a:lnTo>
                  <a:lnTo>
                    <a:pt x="216407" y="2098133"/>
                  </a:lnTo>
                  <a:lnTo>
                    <a:pt x="260133" y="2113322"/>
                  </a:lnTo>
                  <a:lnTo>
                    <a:pt x="306248" y="2122745"/>
                  </a:lnTo>
                  <a:lnTo>
                    <a:pt x="354330" y="2125979"/>
                  </a:lnTo>
                  <a:lnTo>
                    <a:pt x="2103882" y="2125979"/>
                  </a:lnTo>
                  <a:lnTo>
                    <a:pt x="2151963" y="2122745"/>
                  </a:lnTo>
                  <a:lnTo>
                    <a:pt x="2198078" y="2113322"/>
                  </a:lnTo>
                  <a:lnTo>
                    <a:pt x="2241804" y="2098133"/>
                  </a:lnTo>
                  <a:lnTo>
                    <a:pt x="2282720" y="2077600"/>
                  </a:lnTo>
                  <a:lnTo>
                    <a:pt x="2320403" y="2052147"/>
                  </a:lnTo>
                  <a:lnTo>
                    <a:pt x="2354432" y="2022194"/>
                  </a:lnTo>
                  <a:lnTo>
                    <a:pt x="2384383" y="1988163"/>
                  </a:lnTo>
                  <a:lnTo>
                    <a:pt x="2409836" y="1950479"/>
                  </a:lnTo>
                  <a:lnTo>
                    <a:pt x="2430367" y="1909561"/>
                  </a:lnTo>
                  <a:lnTo>
                    <a:pt x="2445555" y="1865834"/>
                  </a:lnTo>
                  <a:lnTo>
                    <a:pt x="2454977" y="1819718"/>
                  </a:lnTo>
                  <a:lnTo>
                    <a:pt x="2458212" y="1771637"/>
                  </a:lnTo>
                  <a:lnTo>
                    <a:pt x="2458212" y="354329"/>
                  </a:lnTo>
                  <a:lnTo>
                    <a:pt x="2454977" y="306248"/>
                  </a:lnTo>
                  <a:lnTo>
                    <a:pt x="2445555" y="260133"/>
                  </a:lnTo>
                  <a:lnTo>
                    <a:pt x="2430367" y="216407"/>
                  </a:lnTo>
                  <a:lnTo>
                    <a:pt x="2409836" y="175491"/>
                  </a:lnTo>
                  <a:lnTo>
                    <a:pt x="2384383" y="137808"/>
                  </a:lnTo>
                  <a:lnTo>
                    <a:pt x="2354432" y="103779"/>
                  </a:lnTo>
                  <a:lnTo>
                    <a:pt x="2320403" y="73828"/>
                  </a:lnTo>
                  <a:lnTo>
                    <a:pt x="2282720" y="48375"/>
                  </a:lnTo>
                  <a:lnTo>
                    <a:pt x="2241804" y="27844"/>
                  </a:lnTo>
                  <a:lnTo>
                    <a:pt x="2198078" y="12656"/>
                  </a:lnTo>
                  <a:lnTo>
                    <a:pt x="2151963" y="3234"/>
                  </a:lnTo>
                  <a:lnTo>
                    <a:pt x="2103882" y="0"/>
                  </a:lnTo>
                  <a:close/>
                </a:path>
              </a:pathLst>
            </a:custGeom>
            <a:solidFill>
              <a:srgbClr val="006CB6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6397" y="1303788"/>
              <a:ext cx="2458720" cy="2125980"/>
            </a:xfrm>
            <a:custGeom>
              <a:avLst/>
              <a:gdLst/>
              <a:ahLst/>
              <a:cxnLst/>
              <a:rect l="l" t="t" r="r" b="b"/>
              <a:pathLst>
                <a:path w="2458720" h="2125979">
                  <a:moveTo>
                    <a:pt x="0" y="354329"/>
                  </a:moveTo>
                  <a:lnTo>
                    <a:pt x="3234" y="306248"/>
                  </a:lnTo>
                  <a:lnTo>
                    <a:pt x="12656" y="260133"/>
                  </a:lnTo>
                  <a:lnTo>
                    <a:pt x="27844" y="216407"/>
                  </a:lnTo>
                  <a:lnTo>
                    <a:pt x="48375" y="175491"/>
                  </a:lnTo>
                  <a:lnTo>
                    <a:pt x="73828" y="137808"/>
                  </a:lnTo>
                  <a:lnTo>
                    <a:pt x="103779" y="103779"/>
                  </a:lnTo>
                  <a:lnTo>
                    <a:pt x="137808" y="73828"/>
                  </a:lnTo>
                  <a:lnTo>
                    <a:pt x="175491" y="48375"/>
                  </a:lnTo>
                  <a:lnTo>
                    <a:pt x="216407" y="27844"/>
                  </a:lnTo>
                  <a:lnTo>
                    <a:pt x="260133" y="12656"/>
                  </a:lnTo>
                  <a:lnTo>
                    <a:pt x="306248" y="3234"/>
                  </a:lnTo>
                  <a:lnTo>
                    <a:pt x="354330" y="0"/>
                  </a:lnTo>
                  <a:lnTo>
                    <a:pt x="2103882" y="0"/>
                  </a:lnTo>
                  <a:lnTo>
                    <a:pt x="2151963" y="3234"/>
                  </a:lnTo>
                  <a:lnTo>
                    <a:pt x="2198078" y="12656"/>
                  </a:lnTo>
                  <a:lnTo>
                    <a:pt x="2241804" y="27844"/>
                  </a:lnTo>
                  <a:lnTo>
                    <a:pt x="2282720" y="48375"/>
                  </a:lnTo>
                  <a:lnTo>
                    <a:pt x="2320403" y="73828"/>
                  </a:lnTo>
                  <a:lnTo>
                    <a:pt x="2354432" y="103779"/>
                  </a:lnTo>
                  <a:lnTo>
                    <a:pt x="2384383" y="137808"/>
                  </a:lnTo>
                  <a:lnTo>
                    <a:pt x="2409836" y="175491"/>
                  </a:lnTo>
                  <a:lnTo>
                    <a:pt x="2430367" y="216407"/>
                  </a:lnTo>
                  <a:lnTo>
                    <a:pt x="2445555" y="260133"/>
                  </a:lnTo>
                  <a:lnTo>
                    <a:pt x="2454977" y="306248"/>
                  </a:lnTo>
                  <a:lnTo>
                    <a:pt x="2458212" y="354329"/>
                  </a:lnTo>
                  <a:lnTo>
                    <a:pt x="2458212" y="1771637"/>
                  </a:lnTo>
                  <a:lnTo>
                    <a:pt x="2454977" y="1819718"/>
                  </a:lnTo>
                  <a:lnTo>
                    <a:pt x="2445555" y="1865834"/>
                  </a:lnTo>
                  <a:lnTo>
                    <a:pt x="2430367" y="1909561"/>
                  </a:lnTo>
                  <a:lnTo>
                    <a:pt x="2409836" y="1950479"/>
                  </a:lnTo>
                  <a:lnTo>
                    <a:pt x="2384383" y="1988163"/>
                  </a:lnTo>
                  <a:lnTo>
                    <a:pt x="2354432" y="2022194"/>
                  </a:lnTo>
                  <a:lnTo>
                    <a:pt x="2320403" y="2052147"/>
                  </a:lnTo>
                  <a:lnTo>
                    <a:pt x="2282720" y="2077600"/>
                  </a:lnTo>
                  <a:lnTo>
                    <a:pt x="2241804" y="2098133"/>
                  </a:lnTo>
                  <a:lnTo>
                    <a:pt x="2198078" y="2113322"/>
                  </a:lnTo>
                  <a:lnTo>
                    <a:pt x="2151963" y="2122745"/>
                  </a:lnTo>
                  <a:lnTo>
                    <a:pt x="2103882" y="2125979"/>
                  </a:lnTo>
                  <a:lnTo>
                    <a:pt x="354330" y="2125979"/>
                  </a:lnTo>
                  <a:lnTo>
                    <a:pt x="306248" y="2122745"/>
                  </a:lnTo>
                  <a:lnTo>
                    <a:pt x="260133" y="2113322"/>
                  </a:lnTo>
                  <a:lnTo>
                    <a:pt x="216407" y="2098133"/>
                  </a:lnTo>
                  <a:lnTo>
                    <a:pt x="175491" y="2077600"/>
                  </a:lnTo>
                  <a:lnTo>
                    <a:pt x="137808" y="2052147"/>
                  </a:lnTo>
                  <a:lnTo>
                    <a:pt x="103779" y="2022194"/>
                  </a:lnTo>
                  <a:lnTo>
                    <a:pt x="73828" y="1988163"/>
                  </a:lnTo>
                  <a:lnTo>
                    <a:pt x="48375" y="1950479"/>
                  </a:lnTo>
                  <a:lnTo>
                    <a:pt x="27844" y="1909561"/>
                  </a:lnTo>
                  <a:lnTo>
                    <a:pt x="12656" y="1865834"/>
                  </a:lnTo>
                  <a:lnTo>
                    <a:pt x="3234" y="1819718"/>
                  </a:lnTo>
                  <a:lnTo>
                    <a:pt x="0" y="1771637"/>
                  </a:lnTo>
                  <a:lnTo>
                    <a:pt x="0" y="354329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1316" y="1758984"/>
            <a:ext cx="1524000" cy="5640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9" marR="3810" algn="ctr">
              <a:lnSpc>
                <a:spcPct val="100000"/>
              </a:lnSpc>
              <a:spcBef>
                <a:spcPts val="79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Slice,</a:t>
            </a:r>
            <a:r>
              <a:rPr sz="1200" spc="-4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dice,</a:t>
            </a:r>
            <a:r>
              <a:rPr sz="12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query, </a:t>
            </a:r>
            <a:r>
              <a:rPr sz="12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 model any </a:t>
            </a:r>
            <a:r>
              <a:rPr sz="1200" spc="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1200" spc="-1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773" y="968314"/>
            <a:ext cx="1863090" cy="717708"/>
            <a:chOff x="123697" y="1291085"/>
            <a:chExt cx="2484120" cy="956944"/>
          </a:xfrm>
        </p:grpSpPr>
        <p:sp>
          <p:nvSpPr>
            <p:cNvPr id="8" name="object 8"/>
            <p:cNvSpPr/>
            <p:nvPr/>
          </p:nvSpPr>
          <p:spPr>
            <a:xfrm>
              <a:off x="136397" y="1303785"/>
              <a:ext cx="2458720" cy="931544"/>
            </a:xfrm>
            <a:custGeom>
              <a:avLst/>
              <a:gdLst/>
              <a:ahLst/>
              <a:cxnLst/>
              <a:rect l="l" t="t" r="r" b="b"/>
              <a:pathLst>
                <a:path w="2458720" h="931544">
                  <a:moveTo>
                    <a:pt x="2303018" y="0"/>
                  </a:moveTo>
                  <a:lnTo>
                    <a:pt x="155194" y="0"/>
                  </a:lnTo>
                  <a:lnTo>
                    <a:pt x="106140" y="7911"/>
                  </a:lnTo>
                  <a:lnTo>
                    <a:pt x="63537" y="29943"/>
                  </a:lnTo>
                  <a:lnTo>
                    <a:pt x="29943" y="63537"/>
                  </a:lnTo>
                  <a:lnTo>
                    <a:pt x="7911" y="106140"/>
                  </a:lnTo>
                  <a:lnTo>
                    <a:pt x="0" y="155194"/>
                  </a:lnTo>
                  <a:lnTo>
                    <a:pt x="0" y="775957"/>
                  </a:lnTo>
                  <a:lnTo>
                    <a:pt x="7911" y="825017"/>
                  </a:lnTo>
                  <a:lnTo>
                    <a:pt x="29943" y="867623"/>
                  </a:lnTo>
                  <a:lnTo>
                    <a:pt x="63537" y="901220"/>
                  </a:lnTo>
                  <a:lnTo>
                    <a:pt x="106140" y="923252"/>
                  </a:lnTo>
                  <a:lnTo>
                    <a:pt x="155194" y="931164"/>
                  </a:lnTo>
                  <a:lnTo>
                    <a:pt x="2303018" y="931164"/>
                  </a:lnTo>
                  <a:lnTo>
                    <a:pt x="2352071" y="923252"/>
                  </a:lnTo>
                  <a:lnTo>
                    <a:pt x="2394674" y="901220"/>
                  </a:lnTo>
                  <a:lnTo>
                    <a:pt x="2428268" y="867623"/>
                  </a:lnTo>
                  <a:lnTo>
                    <a:pt x="2450300" y="825017"/>
                  </a:lnTo>
                  <a:lnTo>
                    <a:pt x="2458212" y="775957"/>
                  </a:lnTo>
                  <a:lnTo>
                    <a:pt x="2458212" y="155194"/>
                  </a:lnTo>
                  <a:lnTo>
                    <a:pt x="2450300" y="106140"/>
                  </a:lnTo>
                  <a:lnTo>
                    <a:pt x="2428268" y="63537"/>
                  </a:lnTo>
                  <a:lnTo>
                    <a:pt x="2394674" y="29943"/>
                  </a:lnTo>
                  <a:lnTo>
                    <a:pt x="2352071" y="7911"/>
                  </a:lnTo>
                  <a:lnTo>
                    <a:pt x="2303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6397" y="1303785"/>
              <a:ext cx="2458720" cy="931544"/>
            </a:xfrm>
            <a:custGeom>
              <a:avLst/>
              <a:gdLst/>
              <a:ahLst/>
              <a:cxnLst/>
              <a:rect l="l" t="t" r="r" b="b"/>
              <a:pathLst>
                <a:path w="2458720" h="931544">
                  <a:moveTo>
                    <a:pt x="0" y="155194"/>
                  </a:moveTo>
                  <a:lnTo>
                    <a:pt x="7911" y="106140"/>
                  </a:lnTo>
                  <a:lnTo>
                    <a:pt x="29943" y="63537"/>
                  </a:lnTo>
                  <a:lnTo>
                    <a:pt x="63537" y="29943"/>
                  </a:lnTo>
                  <a:lnTo>
                    <a:pt x="106140" y="7911"/>
                  </a:lnTo>
                  <a:lnTo>
                    <a:pt x="155194" y="0"/>
                  </a:lnTo>
                  <a:lnTo>
                    <a:pt x="2303018" y="0"/>
                  </a:lnTo>
                  <a:lnTo>
                    <a:pt x="2352071" y="7911"/>
                  </a:lnTo>
                  <a:lnTo>
                    <a:pt x="2394674" y="29943"/>
                  </a:lnTo>
                  <a:lnTo>
                    <a:pt x="2428268" y="63537"/>
                  </a:lnTo>
                  <a:lnTo>
                    <a:pt x="2450300" y="106140"/>
                  </a:lnTo>
                  <a:lnTo>
                    <a:pt x="2458212" y="155194"/>
                  </a:lnTo>
                  <a:lnTo>
                    <a:pt x="2458212" y="775957"/>
                  </a:lnTo>
                  <a:lnTo>
                    <a:pt x="2450300" y="825017"/>
                  </a:lnTo>
                  <a:lnTo>
                    <a:pt x="2428268" y="867623"/>
                  </a:lnTo>
                  <a:lnTo>
                    <a:pt x="2394674" y="901220"/>
                  </a:lnTo>
                  <a:lnTo>
                    <a:pt x="2352071" y="923252"/>
                  </a:lnTo>
                  <a:lnTo>
                    <a:pt x="2303018" y="931164"/>
                  </a:lnTo>
                  <a:lnTo>
                    <a:pt x="155194" y="931164"/>
                  </a:lnTo>
                  <a:lnTo>
                    <a:pt x="106140" y="923252"/>
                  </a:lnTo>
                  <a:lnTo>
                    <a:pt x="63537" y="901220"/>
                  </a:lnTo>
                  <a:lnTo>
                    <a:pt x="29943" y="867623"/>
                  </a:lnTo>
                  <a:lnTo>
                    <a:pt x="7911" y="825017"/>
                  </a:lnTo>
                  <a:lnTo>
                    <a:pt x="0" y="775957"/>
                  </a:lnTo>
                  <a:lnTo>
                    <a:pt x="0" y="155194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9607" y="1082066"/>
            <a:ext cx="16068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5256" marR="3810" indent="-136208">
              <a:lnSpc>
                <a:spcPct val="100000"/>
              </a:lnSpc>
              <a:spcBef>
                <a:spcPts val="79"/>
              </a:spcBef>
            </a:pPr>
            <a:r>
              <a:rPr sz="1200" dirty="0">
                <a:latin typeface="Arial MT"/>
                <a:cs typeface="Arial MT"/>
              </a:rPr>
              <a:t>Open-Source</a:t>
            </a:r>
            <a:r>
              <a:rPr sz="1200" spc="-94" dirty="0">
                <a:latin typeface="Arial MT"/>
                <a:cs typeface="Arial MT"/>
              </a:rPr>
              <a:t> </a:t>
            </a:r>
            <a:r>
              <a:rPr sz="1200" spc="-4" dirty="0">
                <a:latin typeface="Arial MT"/>
                <a:cs typeface="Arial MT"/>
              </a:rPr>
              <a:t>Data </a:t>
            </a:r>
            <a:r>
              <a:rPr sz="1200" spc="-4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Science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Library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35898" y="1764978"/>
            <a:ext cx="1864043" cy="1614964"/>
            <a:chOff x="2981198" y="2353303"/>
            <a:chExt cx="2485390" cy="2153285"/>
          </a:xfrm>
        </p:grpSpPr>
        <p:sp>
          <p:nvSpPr>
            <p:cNvPr id="12" name="object 12"/>
            <p:cNvSpPr/>
            <p:nvPr/>
          </p:nvSpPr>
          <p:spPr>
            <a:xfrm>
              <a:off x="2993898" y="2366003"/>
              <a:ext cx="2459990" cy="2127885"/>
            </a:xfrm>
            <a:custGeom>
              <a:avLst/>
              <a:gdLst/>
              <a:ahLst/>
              <a:cxnLst/>
              <a:rect l="l" t="t" r="r" b="b"/>
              <a:pathLst>
                <a:path w="2459990" h="2127885">
                  <a:moveTo>
                    <a:pt x="2105139" y="0"/>
                  </a:moveTo>
                  <a:lnTo>
                    <a:pt x="354596" y="0"/>
                  </a:lnTo>
                  <a:lnTo>
                    <a:pt x="306478" y="3237"/>
                  </a:lnTo>
                  <a:lnTo>
                    <a:pt x="260327" y="12666"/>
                  </a:lnTo>
                  <a:lnTo>
                    <a:pt x="216568" y="27866"/>
                  </a:lnTo>
                  <a:lnTo>
                    <a:pt x="175621" y="48413"/>
                  </a:lnTo>
                  <a:lnTo>
                    <a:pt x="137909" y="73885"/>
                  </a:lnTo>
                  <a:lnTo>
                    <a:pt x="103855" y="103860"/>
                  </a:lnTo>
                  <a:lnTo>
                    <a:pt x="73882" y="137915"/>
                  </a:lnTo>
                  <a:lnTo>
                    <a:pt x="48410" y="175626"/>
                  </a:lnTo>
                  <a:lnTo>
                    <a:pt x="27864" y="216573"/>
                  </a:lnTo>
                  <a:lnTo>
                    <a:pt x="12665" y="260332"/>
                  </a:lnTo>
                  <a:lnTo>
                    <a:pt x="3236" y="306480"/>
                  </a:lnTo>
                  <a:lnTo>
                    <a:pt x="0" y="354596"/>
                  </a:lnTo>
                  <a:lnTo>
                    <a:pt x="0" y="1772920"/>
                  </a:lnTo>
                  <a:lnTo>
                    <a:pt x="3236" y="1821035"/>
                  </a:lnTo>
                  <a:lnTo>
                    <a:pt x="12665" y="1867183"/>
                  </a:lnTo>
                  <a:lnTo>
                    <a:pt x="27864" y="1910941"/>
                  </a:lnTo>
                  <a:lnTo>
                    <a:pt x="48410" y="1951886"/>
                  </a:lnTo>
                  <a:lnTo>
                    <a:pt x="73882" y="1989596"/>
                  </a:lnTo>
                  <a:lnTo>
                    <a:pt x="103855" y="2023649"/>
                  </a:lnTo>
                  <a:lnTo>
                    <a:pt x="137909" y="2053622"/>
                  </a:lnTo>
                  <a:lnTo>
                    <a:pt x="175621" y="2079093"/>
                  </a:lnTo>
                  <a:lnTo>
                    <a:pt x="216568" y="2099639"/>
                  </a:lnTo>
                  <a:lnTo>
                    <a:pt x="260327" y="2114838"/>
                  </a:lnTo>
                  <a:lnTo>
                    <a:pt x="306478" y="2124267"/>
                  </a:lnTo>
                  <a:lnTo>
                    <a:pt x="354596" y="2127504"/>
                  </a:lnTo>
                  <a:lnTo>
                    <a:pt x="2105139" y="2127504"/>
                  </a:lnTo>
                  <a:lnTo>
                    <a:pt x="2153257" y="2124267"/>
                  </a:lnTo>
                  <a:lnTo>
                    <a:pt x="2199408" y="2114838"/>
                  </a:lnTo>
                  <a:lnTo>
                    <a:pt x="2243167" y="2099639"/>
                  </a:lnTo>
                  <a:lnTo>
                    <a:pt x="2284114" y="2079093"/>
                  </a:lnTo>
                  <a:lnTo>
                    <a:pt x="2321826" y="2053622"/>
                  </a:lnTo>
                  <a:lnTo>
                    <a:pt x="2355880" y="2023649"/>
                  </a:lnTo>
                  <a:lnTo>
                    <a:pt x="2385853" y="1989596"/>
                  </a:lnTo>
                  <a:lnTo>
                    <a:pt x="2411325" y="1951886"/>
                  </a:lnTo>
                  <a:lnTo>
                    <a:pt x="2431871" y="1910941"/>
                  </a:lnTo>
                  <a:lnTo>
                    <a:pt x="2447070" y="1867183"/>
                  </a:lnTo>
                  <a:lnTo>
                    <a:pt x="2456499" y="1821035"/>
                  </a:lnTo>
                  <a:lnTo>
                    <a:pt x="2459736" y="1772920"/>
                  </a:lnTo>
                  <a:lnTo>
                    <a:pt x="2459736" y="354596"/>
                  </a:lnTo>
                  <a:lnTo>
                    <a:pt x="2456499" y="306480"/>
                  </a:lnTo>
                  <a:lnTo>
                    <a:pt x="2447070" y="260332"/>
                  </a:lnTo>
                  <a:lnTo>
                    <a:pt x="2431871" y="216573"/>
                  </a:lnTo>
                  <a:lnTo>
                    <a:pt x="2411325" y="175626"/>
                  </a:lnTo>
                  <a:lnTo>
                    <a:pt x="2385853" y="137915"/>
                  </a:lnTo>
                  <a:lnTo>
                    <a:pt x="2355880" y="103860"/>
                  </a:lnTo>
                  <a:lnTo>
                    <a:pt x="2321826" y="73885"/>
                  </a:lnTo>
                  <a:lnTo>
                    <a:pt x="2284114" y="48413"/>
                  </a:lnTo>
                  <a:lnTo>
                    <a:pt x="2243167" y="27866"/>
                  </a:lnTo>
                  <a:lnTo>
                    <a:pt x="2199408" y="12666"/>
                  </a:lnTo>
                  <a:lnTo>
                    <a:pt x="2153257" y="3237"/>
                  </a:lnTo>
                  <a:lnTo>
                    <a:pt x="2105139" y="0"/>
                  </a:lnTo>
                  <a:close/>
                </a:path>
              </a:pathLst>
            </a:custGeom>
            <a:solidFill>
              <a:srgbClr val="006CB6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993898" y="2366003"/>
              <a:ext cx="2459990" cy="2127885"/>
            </a:xfrm>
            <a:custGeom>
              <a:avLst/>
              <a:gdLst/>
              <a:ahLst/>
              <a:cxnLst/>
              <a:rect l="l" t="t" r="r" b="b"/>
              <a:pathLst>
                <a:path w="2459990" h="2127885">
                  <a:moveTo>
                    <a:pt x="0" y="354596"/>
                  </a:moveTo>
                  <a:lnTo>
                    <a:pt x="3236" y="306480"/>
                  </a:lnTo>
                  <a:lnTo>
                    <a:pt x="12665" y="260332"/>
                  </a:lnTo>
                  <a:lnTo>
                    <a:pt x="27864" y="216573"/>
                  </a:lnTo>
                  <a:lnTo>
                    <a:pt x="48410" y="175626"/>
                  </a:lnTo>
                  <a:lnTo>
                    <a:pt x="73882" y="137915"/>
                  </a:lnTo>
                  <a:lnTo>
                    <a:pt x="103855" y="103860"/>
                  </a:lnTo>
                  <a:lnTo>
                    <a:pt x="137909" y="73885"/>
                  </a:lnTo>
                  <a:lnTo>
                    <a:pt x="175621" y="48413"/>
                  </a:lnTo>
                  <a:lnTo>
                    <a:pt x="216568" y="27866"/>
                  </a:lnTo>
                  <a:lnTo>
                    <a:pt x="260327" y="12666"/>
                  </a:lnTo>
                  <a:lnTo>
                    <a:pt x="306478" y="3237"/>
                  </a:lnTo>
                  <a:lnTo>
                    <a:pt x="354596" y="0"/>
                  </a:lnTo>
                  <a:lnTo>
                    <a:pt x="2105139" y="0"/>
                  </a:lnTo>
                  <a:lnTo>
                    <a:pt x="2153257" y="3237"/>
                  </a:lnTo>
                  <a:lnTo>
                    <a:pt x="2199408" y="12666"/>
                  </a:lnTo>
                  <a:lnTo>
                    <a:pt x="2243167" y="27866"/>
                  </a:lnTo>
                  <a:lnTo>
                    <a:pt x="2284114" y="48413"/>
                  </a:lnTo>
                  <a:lnTo>
                    <a:pt x="2321826" y="73885"/>
                  </a:lnTo>
                  <a:lnTo>
                    <a:pt x="2355880" y="103860"/>
                  </a:lnTo>
                  <a:lnTo>
                    <a:pt x="2385853" y="137915"/>
                  </a:lnTo>
                  <a:lnTo>
                    <a:pt x="2411325" y="175626"/>
                  </a:lnTo>
                  <a:lnTo>
                    <a:pt x="2431871" y="216573"/>
                  </a:lnTo>
                  <a:lnTo>
                    <a:pt x="2447070" y="260332"/>
                  </a:lnTo>
                  <a:lnTo>
                    <a:pt x="2456499" y="306480"/>
                  </a:lnTo>
                  <a:lnTo>
                    <a:pt x="2459736" y="354596"/>
                  </a:lnTo>
                  <a:lnTo>
                    <a:pt x="2459736" y="1772920"/>
                  </a:lnTo>
                  <a:lnTo>
                    <a:pt x="2456499" y="1821035"/>
                  </a:lnTo>
                  <a:lnTo>
                    <a:pt x="2447070" y="1867183"/>
                  </a:lnTo>
                  <a:lnTo>
                    <a:pt x="2431871" y="1910941"/>
                  </a:lnTo>
                  <a:lnTo>
                    <a:pt x="2411325" y="1951886"/>
                  </a:lnTo>
                  <a:lnTo>
                    <a:pt x="2385853" y="1989596"/>
                  </a:lnTo>
                  <a:lnTo>
                    <a:pt x="2355880" y="2023649"/>
                  </a:lnTo>
                  <a:lnTo>
                    <a:pt x="2321826" y="2053622"/>
                  </a:lnTo>
                  <a:lnTo>
                    <a:pt x="2284114" y="2079093"/>
                  </a:lnTo>
                  <a:lnTo>
                    <a:pt x="2243167" y="2099639"/>
                  </a:lnTo>
                  <a:lnTo>
                    <a:pt x="2199408" y="2114838"/>
                  </a:lnTo>
                  <a:lnTo>
                    <a:pt x="2153257" y="2124267"/>
                  </a:lnTo>
                  <a:lnTo>
                    <a:pt x="2105139" y="2127504"/>
                  </a:lnTo>
                  <a:lnTo>
                    <a:pt x="354596" y="2127504"/>
                  </a:lnTo>
                  <a:lnTo>
                    <a:pt x="306478" y="2124267"/>
                  </a:lnTo>
                  <a:lnTo>
                    <a:pt x="260327" y="2114838"/>
                  </a:lnTo>
                  <a:lnTo>
                    <a:pt x="216568" y="2099639"/>
                  </a:lnTo>
                  <a:lnTo>
                    <a:pt x="175621" y="2079093"/>
                  </a:lnTo>
                  <a:lnTo>
                    <a:pt x="137909" y="2053622"/>
                  </a:lnTo>
                  <a:lnTo>
                    <a:pt x="103855" y="2023649"/>
                  </a:lnTo>
                  <a:lnTo>
                    <a:pt x="73882" y="1989596"/>
                  </a:lnTo>
                  <a:lnTo>
                    <a:pt x="48410" y="1951886"/>
                  </a:lnTo>
                  <a:lnTo>
                    <a:pt x="27864" y="1910941"/>
                  </a:lnTo>
                  <a:lnTo>
                    <a:pt x="12665" y="1867183"/>
                  </a:lnTo>
                  <a:lnTo>
                    <a:pt x="3236" y="1821035"/>
                  </a:lnTo>
                  <a:lnTo>
                    <a:pt x="0" y="1772920"/>
                  </a:lnTo>
                  <a:lnTo>
                    <a:pt x="0" y="354596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93898" y="2366012"/>
              <a:ext cx="2459990" cy="745490"/>
            </a:xfrm>
            <a:custGeom>
              <a:avLst/>
              <a:gdLst/>
              <a:ahLst/>
              <a:cxnLst/>
              <a:rect l="l" t="t" r="r" b="b"/>
              <a:pathLst>
                <a:path w="2459990" h="745489">
                  <a:moveTo>
                    <a:pt x="2335530" y="0"/>
                  </a:moveTo>
                  <a:lnTo>
                    <a:pt x="124205" y="0"/>
                  </a:lnTo>
                  <a:lnTo>
                    <a:pt x="75861" y="9761"/>
                  </a:lnTo>
                  <a:lnTo>
                    <a:pt x="36380" y="36380"/>
                  </a:lnTo>
                  <a:lnTo>
                    <a:pt x="9761" y="75861"/>
                  </a:lnTo>
                  <a:lnTo>
                    <a:pt x="0" y="124205"/>
                  </a:lnTo>
                  <a:lnTo>
                    <a:pt x="0" y="621029"/>
                  </a:lnTo>
                  <a:lnTo>
                    <a:pt x="9761" y="669374"/>
                  </a:lnTo>
                  <a:lnTo>
                    <a:pt x="36380" y="708855"/>
                  </a:lnTo>
                  <a:lnTo>
                    <a:pt x="75861" y="735474"/>
                  </a:lnTo>
                  <a:lnTo>
                    <a:pt x="124205" y="745235"/>
                  </a:lnTo>
                  <a:lnTo>
                    <a:pt x="2335530" y="745235"/>
                  </a:lnTo>
                  <a:lnTo>
                    <a:pt x="2383874" y="735474"/>
                  </a:lnTo>
                  <a:lnTo>
                    <a:pt x="2423355" y="708855"/>
                  </a:lnTo>
                  <a:lnTo>
                    <a:pt x="2449974" y="669374"/>
                  </a:lnTo>
                  <a:lnTo>
                    <a:pt x="2459736" y="621029"/>
                  </a:lnTo>
                  <a:lnTo>
                    <a:pt x="2459736" y="124205"/>
                  </a:lnTo>
                  <a:lnTo>
                    <a:pt x="2449974" y="75861"/>
                  </a:lnTo>
                  <a:lnTo>
                    <a:pt x="2423355" y="36380"/>
                  </a:lnTo>
                  <a:lnTo>
                    <a:pt x="2383874" y="9761"/>
                  </a:lnTo>
                  <a:lnTo>
                    <a:pt x="2335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993898" y="2366012"/>
              <a:ext cx="2459990" cy="745490"/>
            </a:xfrm>
            <a:custGeom>
              <a:avLst/>
              <a:gdLst/>
              <a:ahLst/>
              <a:cxnLst/>
              <a:rect l="l" t="t" r="r" b="b"/>
              <a:pathLst>
                <a:path w="2459990" h="745489">
                  <a:moveTo>
                    <a:pt x="0" y="124205"/>
                  </a:moveTo>
                  <a:lnTo>
                    <a:pt x="9761" y="75861"/>
                  </a:lnTo>
                  <a:lnTo>
                    <a:pt x="36380" y="36380"/>
                  </a:lnTo>
                  <a:lnTo>
                    <a:pt x="75861" y="9761"/>
                  </a:lnTo>
                  <a:lnTo>
                    <a:pt x="124205" y="0"/>
                  </a:lnTo>
                  <a:lnTo>
                    <a:pt x="2335530" y="0"/>
                  </a:lnTo>
                  <a:lnTo>
                    <a:pt x="2383874" y="9761"/>
                  </a:lnTo>
                  <a:lnTo>
                    <a:pt x="2423355" y="36380"/>
                  </a:lnTo>
                  <a:lnTo>
                    <a:pt x="2449974" y="75861"/>
                  </a:lnTo>
                  <a:lnTo>
                    <a:pt x="2459736" y="124205"/>
                  </a:lnTo>
                  <a:lnTo>
                    <a:pt x="2459736" y="621029"/>
                  </a:lnTo>
                  <a:lnTo>
                    <a:pt x="2449974" y="669374"/>
                  </a:lnTo>
                  <a:lnTo>
                    <a:pt x="2423355" y="708855"/>
                  </a:lnTo>
                  <a:lnTo>
                    <a:pt x="2383874" y="735474"/>
                  </a:lnTo>
                  <a:lnTo>
                    <a:pt x="2335530" y="745235"/>
                  </a:lnTo>
                  <a:lnTo>
                    <a:pt x="124205" y="745235"/>
                  </a:lnTo>
                  <a:lnTo>
                    <a:pt x="75861" y="735474"/>
                  </a:lnTo>
                  <a:lnTo>
                    <a:pt x="36380" y="708855"/>
                  </a:lnTo>
                  <a:lnTo>
                    <a:pt x="9761" y="669374"/>
                  </a:lnTo>
                  <a:lnTo>
                    <a:pt x="0" y="621029"/>
                  </a:lnTo>
                  <a:lnTo>
                    <a:pt x="0" y="124205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63840" y="1912362"/>
            <a:ext cx="1405414" cy="112995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9" algn="ctr">
              <a:lnSpc>
                <a:spcPct val="100000"/>
              </a:lnSpc>
              <a:spcBef>
                <a:spcPts val="71"/>
              </a:spcBef>
            </a:pPr>
            <a:r>
              <a:rPr sz="1400" spc="-4" dirty="0">
                <a:latin typeface="Arial MT"/>
                <a:cs typeface="Arial MT"/>
              </a:rPr>
              <a:t>Scalability</a:t>
            </a:r>
            <a:endParaRPr sz="1400">
              <a:latin typeface="Arial MT"/>
              <a:cs typeface="Arial MT"/>
            </a:endParaRPr>
          </a:p>
          <a:p>
            <a:pPr marL="9525" marR="3810" algn="ctr">
              <a:lnSpc>
                <a:spcPct val="100000"/>
              </a:lnSpc>
              <a:spcBef>
                <a:spcPts val="1298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Easy</a:t>
            </a:r>
            <a:r>
              <a:rPr sz="1200" spc="-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2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200" spc="-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2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 MT"/>
                <a:cs typeface="Arial MT"/>
              </a:rPr>
              <a:t>both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small and </a:t>
            </a:r>
            <a:r>
              <a:rPr sz="1200" spc="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 MT"/>
                <a:cs typeface="Arial"/>
              </a:rPr>
              <a:t>biobank-scale </a:t>
            </a:r>
            <a:r>
              <a:rPr sz="1200" b="1" spc="4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genomic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27613" y="2761674"/>
            <a:ext cx="1864043" cy="1613535"/>
            <a:chOff x="6036817" y="3682232"/>
            <a:chExt cx="2485390" cy="2151380"/>
          </a:xfrm>
        </p:grpSpPr>
        <p:sp>
          <p:nvSpPr>
            <p:cNvPr id="18" name="object 18"/>
            <p:cNvSpPr/>
            <p:nvPr/>
          </p:nvSpPr>
          <p:spPr>
            <a:xfrm>
              <a:off x="6049517" y="3694932"/>
              <a:ext cx="2459990" cy="2125980"/>
            </a:xfrm>
            <a:custGeom>
              <a:avLst/>
              <a:gdLst/>
              <a:ahLst/>
              <a:cxnLst/>
              <a:rect l="l" t="t" r="r" b="b"/>
              <a:pathLst>
                <a:path w="2459990" h="2125979">
                  <a:moveTo>
                    <a:pt x="2105393" y="0"/>
                  </a:moveTo>
                  <a:lnTo>
                    <a:pt x="354342" y="0"/>
                  </a:lnTo>
                  <a:lnTo>
                    <a:pt x="306261" y="3234"/>
                  </a:lnTo>
                  <a:lnTo>
                    <a:pt x="260145" y="12657"/>
                  </a:lnTo>
                  <a:lnTo>
                    <a:pt x="216418" y="27846"/>
                  </a:lnTo>
                  <a:lnTo>
                    <a:pt x="175500" y="48379"/>
                  </a:lnTo>
                  <a:lnTo>
                    <a:pt x="137816" y="73832"/>
                  </a:lnTo>
                  <a:lnTo>
                    <a:pt x="103785" y="103785"/>
                  </a:lnTo>
                  <a:lnTo>
                    <a:pt x="73832" y="137816"/>
                  </a:lnTo>
                  <a:lnTo>
                    <a:pt x="48379" y="175500"/>
                  </a:lnTo>
                  <a:lnTo>
                    <a:pt x="27846" y="216418"/>
                  </a:lnTo>
                  <a:lnTo>
                    <a:pt x="12657" y="260145"/>
                  </a:lnTo>
                  <a:lnTo>
                    <a:pt x="3234" y="306261"/>
                  </a:lnTo>
                  <a:lnTo>
                    <a:pt x="0" y="354342"/>
                  </a:lnTo>
                  <a:lnTo>
                    <a:pt x="0" y="1771650"/>
                  </a:lnTo>
                  <a:lnTo>
                    <a:pt x="3234" y="1819731"/>
                  </a:lnTo>
                  <a:lnTo>
                    <a:pt x="12657" y="1865846"/>
                  </a:lnTo>
                  <a:lnTo>
                    <a:pt x="27846" y="1909572"/>
                  </a:lnTo>
                  <a:lnTo>
                    <a:pt x="48379" y="1950488"/>
                  </a:lnTo>
                  <a:lnTo>
                    <a:pt x="73832" y="1988171"/>
                  </a:lnTo>
                  <a:lnTo>
                    <a:pt x="103785" y="2022200"/>
                  </a:lnTo>
                  <a:lnTo>
                    <a:pt x="137816" y="2052151"/>
                  </a:lnTo>
                  <a:lnTo>
                    <a:pt x="175500" y="2077604"/>
                  </a:lnTo>
                  <a:lnTo>
                    <a:pt x="216418" y="2098135"/>
                  </a:lnTo>
                  <a:lnTo>
                    <a:pt x="260145" y="2113323"/>
                  </a:lnTo>
                  <a:lnTo>
                    <a:pt x="306261" y="2122745"/>
                  </a:lnTo>
                  <a:lnTo>
                    <a:pt x="354342" y="2125980"/>
                  </a:lnTo>
                  <a:lnTo>
                    <a:pt x="2105393" y="2125980"/>
                  </a:lnTo>
                  <a:lnTo>
                    <a:pt x="2153477" y="2122745"/>
                  </a:lnTo>
                  <a:lnTo>
                    <a:pt x="2199594" y="2113323"/>
                  </a:lnTo>
                  <a:lnTo>
                    <a:pt x="2243323" y="2098135"/>
                  </a:lnTo>
                  <a:lnTo>
                    <a:pt x="2284240" y="2077604"/>
                  </a:lnTo>
                  <a:lnTo>
                    <a:pt x="2321925" y="2052151"/>
                  </a:lnTo>
                  <a:lnTo>
                    <a:pt x="2355954" y="2022200"/>
                  </a:lnTo>
                  <a:lnTo>
                    <a:pt x="2385906" y="1988171"/>
                  </a:lnTo>
                  <a:lnTo>
                    <a:pt x="2411359" y="1950488"/>
                  </a:lnTo>
                  <a:lnTo>
                    <a:pt x="2431891" y="1909572"/>
                  </a:lnTo>
                  <a:lnTo>
                    <a:pt x="2447079" y="1865846"/>
                  </a:lnTo>
                  <a:lnTo>
                    <a:pt x="2456501" y="1819731"/>
                  </a:lnTo>
                  <a:lnTo>
                    <a:pt x="2459736" y="1771650"/>
                  </a:lnTo>
                  <a:lnTo>
                    <a:pt x="2459736" y="354342"/>
                  </a:lnTo>
                  <a:lnTo>
                    <a:pt x="2456501" y="306261"/>
                  </a:lnTo>
                  <a:lnTo>
                    <a:pt x="2447079" y="260145"/>
                  </a:lnTo>
                  <a:lnTo>
                    <a:pt x="2431891" y="216418"/>
                  </a:lnTo>
                  <a:lnTo>
                    <a:pt x="2411359" y="175500"/>
                  </a:lnTo>
                  <a:lnTo>
                    <a:pt x="2385906" y="137816"/>
                  </a:lnTo>
                  <a:lnTo>
                    <a:pt x="2355954" y="103785"/>
                  </a:lnTo>
                  <a:lnTo>
                    <a:pt x="2321925" y="73832"/>
                  </a:lnTo>
                  <a:lnTo>
                    <a:pt x="2284240" y="48379"/>
                  </a:lnTo>
                  <a:lnTo>
                    <a:pt x="2243323" y="27846"/>
                  </a:lnTo>
                  <a:lnTo>
                    <a:pt x="2199594" y="12657"/>
                  </a:lnTo>
                  <a:lnTo>
                    <a:pt x="2153477" y="3234"/>
                  </a:lnTo>
                  <a:lnTo>
                    <a:pt x="2105393" y="0"/>
                  </a:lnTo>
                  <a:close/>
                </a:path>
              </a:pathLst>
            </a:custGeom>
            <a:solidFill>
              <a:srgbClr val="006CB6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49517" y="3694932"/>
              <a:ext cx="2459990" cy="2125980"/>
            </a:xfrm>
            <a:custGeom>
              <a:avLst/>
              <a:gdLst/>
              <a:ahLst/>
              <a:cxnLst/>
              <a:rect l="l" t="t" r="r" b="b"/>
              <a:pathLst>
                <a:path w="2459990" h="2125979">
                  <a:moveTo>
                    <a:pt x="0" y="354342"/>
                  </a:moveTo>
                  <a:lnTo>
                    <a:pt x="3234" y="306261"/>
                  </a:lnTo>
                  <a:lnTo>
                    <a:pt x="12657" y="260145"/>
                  </a:lnTo>
                  <a:lnTo>
                    <a:pt x="27846" y="216418"/>
                  </a:lnTo>
                  <a:lnTo>
                    <a:pt x="48379" y="175500"/>
                  </a:lnTo>
                  <a:lnTo>
                    <a:pt x="73832" y="137816"/>
                  </a:lnTo>
                  <a:lnTo>
                    <a:pt x="103785" y="103785"/>
                  </a:lnTo>
                  <a:lnTo>
                    <a:pt x="137816" y="73832"/>
                  </a:lnTo>
                  <a:lnTo>
                    <a:pt x="175500" y="48379"/>
                  </a:lnTo>
                  <a:lnTo>
                    <a:pt x="216418" y="27846"/>
                  </a:lnTo>
                  <a:lnTo>
                    <a:pt x="260145" y="12657"/>
                  </a:lnTo>
                  <a:lnTo>
                    <a:pt x="306261" y="3234"/>
                  </a:lnTo>
                  <a:lnTo>
                    <a:pt x="354342" y="0"/>
                  </a:lnTo>
                  <a:lnTo>
                    <a:pt x="2105393" y="0"/>
                  </a:lnTo>
                  <a:lnTo>
                    <a:pt x="2153477" y="3234"/>
                  </a:lnTo>
                  <a:lnTo>
                    <a:pt x="2199594" y="12657"/>
                  </a:lnTo>
                  <a:lnTo>
                    <a:pt x="2243323" y="27846"/>
                  </a:lnTo>
                  <a:lnTo>
                    <a:pt x="2284240" y="48379"/>
                  </a:lnTo>
                  <a:lnTo>
                    <a:pt x="2321925" y="73832"/>
                  </a:lnTo>
                  <a:lnTo>
                    <a:pt x="2355954" y="103785"/>
                  </a:lnTo>
                  <a:lnTo>
                    <a:pt x="2385906" y="137816"/>
                  </a:lnTo>
                  <a:lnTo>
                    <a:pt x="2411359" y="175500"/>
                  </a:lnTo>
                  <a:lnTo>
                    <a:pt x="2431891" y="216418"/>
                  </a:lnTo>
                  <a:lnTo>
                    <a:pt x="2447079" y="260145"/>
                  </a:lnTo>
                  <a:lnTo>
                    <a:pt x="2456501" y="306261"/>
                  </a:lnTo>
                  <a:lnTo>
                    <a:pt x="2459736" y="354342"/>
                  </a:lnTo>
                  <a:lnTo>
                    <a:pt x="2459736" y="1771650"/>
                  </a:lnTo>
                  <a:lnTo>
                    <a:pt x="2456501" y="1819731"/>
                  </a:lnTo>
                  <a:lnTo>
                    <a:pt x="2447079" y="1865846"/>
                  </a:lnTo>
                  <a:lnTo>
                    <a:pt x="2431891" y="1909572"/>
                  </a:lnTo>
                  <a:lnTo>
                    <a:pt x="2411359" y="1950488"/>
                  </a:lnTo>
                  <a:lnTo>
                    <a:pt x="2385906" y="1988171"/>
                  </a:lnTo>
                  <a:lnTo>
                    <a:pt x="2355954" y="2022200"/>
                  </a:lnTo>
                  <a:lnTo>
                    <a:pt x="2321925" y="2052151"/>
                  </a:lnTo>
                  <a:lnTo>
                    <a:pt x="2284240" y="2077604"/>
                  </a:lnTo>
                  <a:lnTo>
                    <a:pt x="2243323" y="2098135"/>
                  </a:lnTo>
                  <a:lnTo>
                    <a:pt x="2199594" y="2113323"/>
                  </a:lnTo>
                  <a:lnTo>
                    <a:pt x="2153477" y="2122745"/>
                  </a:lnTo>
                  <a:lnTo>
                    <a:pt x="2105393" y="2125980"/>
                  </a:lnTo>
                  <a:lnTo>
                    <a:pt x="354342" y="2125980"/>
                  </a:lnTo>
                  <a:lnTo>
                    <a:pt x="306261" y="2122745"/>
                  </a:lnTo>
                  <a:lnTo>
                    <a:pt x="260145" y="2113323"/>
                  </a:lnTo>
                  <a:lnTo>
                    <a:pt x="216418" y="2098135"/>
                  </a:lnTo>
                  <a:lnTo>
                    <a:pt x="175500" y="2077604"/>
                  </a:lnTo>
                  <a:lnTo>
                    <a:pt x="137816" y="2052151"/>
                  </a:lnTo>
                  <a:lnTo>
                    <a:pt x="103785" y="2022200"/>
                  </a:lnTo>
                  <a:lnTo>
                    <a:pt x="73832" y="1988171"/>
                  </a:lnTo>
                  <a:lnTo>
                    <a:pt x="48379" y="1950488"/>
                  </a:lnTo>
                  <a:lnTo>
                    <a:pt x="27846" y="1909572"/>
                  </a:lnTo>
                  <a:lnTo>
                    <a:pt x="12657" y="1865846"/>
                  </a:lnTo>
                  <a:lnTo>
                    <a:pt x="3234" y="1819731"/>
                  </a:lnTo>
                  <a:lnTo>
                    <a:pt x="0" y="1771650"/>
                  </a:lnTo>
                  <a:lnTo>
                    <a:pt x="0" y="354342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86954" y="3462173"/>
            <a:ext cx="1542573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3810" algn="ctr">
              <a:lnSpc>
                <a:spcPct val="100000"/>
              </a:lnSpc>
              <a:spcBef>
                <a:spcPts val="75"/>
              </a:spcBef>
            </a:pPr>
            <a:r>
              <a:rPr sz="1100" spc="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MatrixTable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is a </a:t>
            </a:r>
            <a:r>
              <a:rPr sz="1100" spc="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single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interface </a:t>
            </a:r>
            <a:r>
              <a:rPr sz="1100" spc="-8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 working with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kinds </a:t>
            </a:r>
            <a:r>
              <a:rPr sz="1100" spc="-34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100" spc="-8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genomic</a:t>
            </a:r>
            <a:r>
              <a:rPr sz="1100" spc="-8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27613" y="2761681"/>
            <a:ext cx="1864043" cy="584835"/>
            <a:chOff x="6036817" y="3682241"/>
            <a:chExt cx="2485390" cy="779780"/>
          </a:xfrm>
        </p:grpSpPr>
        <p:sp>
          <p:nvSpPr>
            <p:cNvPr id="22" name="object 22"/>
            <p:cNvSpPr/>
            <p:nvPr/>
          </p:nvSpPr>
          <p:spPr>
            <a:xfrm>
              <a:off x="6049517" y="3694941"/>
              <a:ext cx="2459990" cy="754380"/>
            </a:xfrm>
            <a:custGeom>
              <a:avLst/>
              <a:gdLst/>
              <a:ahLst/>
              <a:cxnLst/>
              <a:rect l="l" t="t" r="r" b="b"/>
              <a:pathLst>
                <a:path w="2459990" h="754379">
                  <a:moveTo>
                    <a:pt x="2334006" y="0"/>
                  </a:moveTo>
                  <a:lnTo>
                    <a:pt x="125730" y="0"/>
                  </a:lnTo>
                  <a:lnTo>
                    <a:pt x="76788" y="9879"/>
                  </a:lnTo>
                  <a:lnTo>
                    <a:pt x="36823" y="36823"/>
                  </a:lnTo>
                  <a:lnTo>
                    <a:pt x="9879" y="76788"/>
                  </a:lnTo>
                  <a:lnTo>
                    <a:pt x="0" y="125730"/>
                  </a:lnTo>
                  <a:lnTo>
                    <a:pt x="0" y="628637"/>
                  </a:lnTo>
                  <a:lnTo>
                    <a:pt x="9879" y="677581"/>
                  </a:lnTo>
                  <a:lnTo>
                    <a:pt x="36823" y="717550"/>
                  </a:lnTo>
                  <a:lnTo>
                    <a:pt x="76788" y="744498"/>
                  </a:lnTo>
                  <a:lnTo>
                    <a:pt x="125730" y="754380"/>
                  </a:lnTo>
                  <a:lnTo>
                    <a:pt x="2334006" y="754380"/>
                  </a:lnTo>
                  <a:lnTo>
                    <a:pt x="2382947" y="744498"/>
                  </a:lnTo>
                  <a:lnTo>
                    <a:pt x="2422912" y="717550"/>
                  </a:lnTo>
                  <a:lnTo>
                    <a:pt x="2449856" y="677581"/>
                  </a:lnTo>
                  <a:lnTo>
                    <a:pt x="2459736" y="628637"/>
                  </a:lnTo>
                  <a:lnTo>
                    <a:pt x="2459736" y="125730"/>
                  </a:lnTo>
                  <a:lnTo>
                    <a:pt x="2449856" y="76788"/>
                  </a:lnTo>
                  <a:lnTo>
                    <a:pt x="2422912" y="36823"/>
                  </a:lnTo>
                  <a:lnTo>
                    <a:pt x="2382947" y="9879"/>
                  </a:lnTo>
                  <a:lnTo>
                    <a:pt x="2334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49517" y="3694941"/>
              <a:ext cx="2459990" cy="754380"/>
            </a:xfrm>
            <a:custGeom>
              <a:avLst/>
              <a:gdLst/>
              <a:ahLst/>
              <a:cxnLst/>
              <a:rect l="l" t="t" r="r" b="b"/>
              <a:pathLst>
                <a:path w="2459990" h="754379">
                  <a:moveTo>
                    <a:pt x="0" y="125730"/>
                  </a:moveTo>
                  <a:lnTo>
                    <a:pt x="9879" y="76788"/>
                  </a:lnTo>
                  <a:lnTo>
                    <a:pt x="36823" y="36823"/>
                  </a:lnTo>
                  <a:lnTo>
                    <a:pt x="76788" y="9879"/>
                  </a:lnTo>
                  <a:lnTo>
                    <a:pt x="125730" y="0"/>
                  </a:lnTo>
                  <a:lnTo>
                    <a:pt x="2334006" y="0"/>
                  </a:lnTo>
                  <a:lnTo>
                    <a:pt x="2382947" y="9879"/>
                  </a:lnTo>
                  <a:lnTo>
                    <a:pt x="2422912" y="36823"/>
                  </a:lnTo>
                  <a:lnTo>
                    <a:pt x="2449856" y="76788"/>
                  </a:lnTo>
                  <a:lnTo>
                    <a:pt x="2459736" y="125730"/>
                  </a:lnTo>
                  <a:lnTo>
                    <a:pt x="2459736" y="628637"/>
                  </a:lnTo>
                  <a:lnTo>
                    <a:pt x="2449856" y="677581"/>
                  </a:lnTo>
                  <a:lnTo>
                    <a:pt x="2422912" y="717550"/>
                  </a:lnTo>
                  <a:lnTo>
                    <a:pt x="2382947" y="744498"/>
                  </a:lnTo>
                  <a:lnTo>
                    <a:pt x="2334006" y="754380"/>
                  </a:lnTo>
                  <a:lnTo>
                    <a:pt x="125730" y="754380"/>
                  </a:lnTo>
                  <a:lnTo>
                    <a:pt x="76788" y="744498"/>
                  </a:lnTo>
                  <a:lnTo>
                    <a:pt x="36823" y="717550"/>
                  </a:lnTo>
                  <a:lnTo>
                    <a:pt x="9879" y="677581"/>
                  </a:lnTo>
                  <a:lnTo>
                    <a:pt x="0" y="628637"/>
                  </a:lnTo>
                  <a:lnTo>
                    <a:pt x="0" y="125730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64915" y="2833919"/>
            <a:ext cx="1586865" cy="34817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3810" indent="151924">
              <a:lnSpc>
                <a:spcPct val="100000"/>
              </a:lnSpc>
              <a:spcBef>
                <a:spcPts val="75"/>
              </a:spcBef>
            </a:pPr>
            <a:r>
              <a:rPr sz="1100" spc="-4" dirty="0">
                <a:latin typeface="Arial MT"/>
                <a:cs typeface="Arial MT"/>
              </a:rPr>
              <a:t>Unified Genomic 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4" dirty="0">
                <a:latin typeface="Arial MT"/>
                <a:cs typeface="Arial MT"/>
              </a:rPr>
              <a:t>Data</a:t>
            </a:r>
            <a:r>
              <a:rPr sz="1100" spc="-38" dirty="0">
                <a:latin typeface="Arial MT"/>
                <a:cs typeface="Arial MT"/>
              </a:rPr>
              <a:t> </a:t>
            </a:r>
            <a:r>
              <a:rPr sz="1100" spc="-8" dirty="0">
                <a:latin typeface="Arial MT"/>
                <a:cs typeface="Arial MT"/>
              </a:rPr>
              <a:t>Representation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865048" y="3540066"/>
            <a:ext cx="1863090" cy="1613535"/>
            <a:chOff x="9153397" y="4720088"/>
            <a:chExt cx="2484120" cy="2151380"/>
          </a:xfrm>
        </p:grpSpPr>
        <p:sp>
          <p:nvSpPr>
            <p:cNvPr id="26" name="object 26"/>
            <p:cNvSpPr/>
            <p:nvPr/>
          </p:nvSpPr>
          <p:spPr>
            <a:xfrm>
              <a:off x="9166097" y="4732788"/>
              <a:ext cx="2458720" cy="2125980"/>
            </a:xfrm>
            <a:custGeom>
              <a:avLst/>
              <a:gdLst/>
              <a:ahLst/>
              <a:cxnLst/>
              <a:rect l="l" t="t" r="r" b="b"/>
              <a:pathLst>
                <a:path w="2458720" h="2125979">
                  <a:moveTo>
                    <a:pt x="2103882" y="0"/>
                  </a:moveTo>
                  <a:lnTo>
                    <a:pt x="354330" y="0"/>
                  </a:lnTo>
                  <a:lnTo>
                    <a:pt x="306248" y="3234"/>
                  </a:lnTo>
                  <a:lnTo>
                    <a:pt x="260133" y="12656"/>
                  </a:lnTo>
                  <a:lnTo>
                    <a:pt x="216407" y="27844"/>
                  </a:lnTo>
                  <a:lnTo>
                    <a:pt x="175491" y="48375"/>
                  </a:lnTo>
                  <a:lnTo>
                    <a:pt x="137808" y="73828"/>
                  </a:lnTo>
                  <a:lnTo>
                    <a:pt x="103779" y="103779"/>
                  </a:lnTo>
                  <a:lnTo>
                    <a:pt x="73828" y="137808"/>
                  </a:lnTo>
                  <a:lnTo>
                    <a:pt x="48375" y="175491"/>
                  </a:lnTo>
                  <a:lnTo>
                    <a:pt x="27844" y="216407"/>
                  </a:lnTo>
                  <a:lnTo>
                    <a:pt x="12656" y="260133"/>
                  </a:lnTo>
                  <a:lnTo>
                    <a:pt x="3234" y="306248"/>
                  </a:lnTo>
                  <a:lnTo>
                    <a:pt x="0" y="354330"/>
                  </a:lnTo>
                  <a:lnTo>
                    <a:pt x="0" y="1771637"/>
                  </a:lnTo>
                  <a:lnTo>
                    <a:pt x="3234" y="1819718"/>
                  </a:lnTo>
                  <a:lnTo>
                    <a:pt x="12656" y="1865834"/>
                  </a:lnTo>
                  <a:lnTo>
                    <a:pt x="27844" y="1909561"/>
                  </a:lnTo>
                  <a:lnTo>
                    <a:pt x="48375" y="1950479"/>
                  </a:lnTo>
                  <a:lnTo>
                    <a:pt x="73828" y="1988163"/>
                  </a:lnTo>
                  <a:lnTo>
                    <a:pt x="103779" y="2022194"/>
                  </a:lnTo>
                  <a:lnTo>
                    <a:pt x="137808" y="2052147"/>
                  </a:lnTo>
                  <a:lnTo>
                    <a:pt x="175491" y="2077600"/>
                  </a:lnTo>
                  <a:lnTo>
                    <a:pt x="216407" y="2098133"/>
                  </a:lnTo>
                  <a:lnTo>
                    <a:pt x="260133" y="2113322"/>
                  </a:lnTo>
                  <a:lnTo>
                    <a:pt x="306248" y="2122745"/>
                  </a:lnTo>
                  <a:lnTo>
                    <a:pt x="354330" y="2125980"/>
                  </a:lnTo>
                  <a:lnTo>
                    <a:pt x="2103882" y="2125980"/>
                  </a:lnTo>
                  <a:lnTo>
                    <a:pt x="2151963" y="2122745"/>
                  </a:lnTo>
                  <a:lnTo>
                    <a:pt x="2198078" y="2113322"/>
                  </a:lnTo>
                  <a:lnTo>
                    <a:pt x="2241804" y="2098133"/>
                  </a:lnTo>
                  <a:lnTo>
                    <a:pt x="2282720" y="2077600"/>
                  </a:lnTo>
                  <a:lnTo>
                    <a:pt x="2320403" y="2052147"/>
                  </a:lnTo>
                  <a:lnTo>
                    <a:pt x="2354432" y="2022194"/>
                  </a:lnTo>
                  <a:lnTo>
                    <a:pt x="2384383" y="1988163"/>
                  </a:lnTo>
                  <a:lnTo>
                    <a:pt x="2409836" y="1950479"/>
                  </a:lnTo>
                  <a:lnTo>
                    <a:pt x="2430367" y="1909561"/>
                  </a:lnTo>
                  <a:lnTo>
                    <a:pt x="2445555" y="1865834"/>
                  </a:lnTo>
                  <a:lnTo>
                    <a:pt x="2454977" y="1819718"/>
                  </a:lnTo>
                  <a:lnTo>
                    <a:pt x="2458212" y="1771637"/>
                  </a:lnTo>
                  <a:lnTo>
                    <a:pt x="2458212" y="354330"/>
                  </a:lnTo>
                  <a:lnTo>
                    <a:pt x="2454977" y="306248"/>
                  </a:lnTo>
                  <a:lnTo>
                    <a:pt x="2445555" y="260133"/>
                  </a:lnTo>
                  <a:lnTo>
                    <a:pt x="2430367" y="216407"/>
                  </a:lnTo>
                  <a:lnTo>
                    <a:pt x="2409836" y="175491"/>
                  </a:lnTo>
                  <a:lnTo>
                    <a:pt x="2384383" y="137808"/>
                  </a:lnTo>
                  <a:lnTo>
                    <a:pt x="2354432" y="103779"/>
                  </a:lnTo>
                  <a:lnTo>
                    <a:pt x="2320403" y="73828"/>
                  </a:lnTo>
                  <a:lnTo>
                    <a:pt x="2282720" y="48375"/>
                  </a:lnTo>
                  <a:lnTo>
                    <a:pt x="2241804" y="27844"/>
                  </a:lnTo>
                  <a:lnTo>
                    <a:pt x="2198078" y="12656"/>
                  </a:lnTo>
                  <a:lnTo>
                    <a:pt x="2151963" y="3234"/>
                  </a:lnTo>
                  <a:lnTo>
                    <a:pt x="2103882" y="0"/>
                  </a:lnTo>
                  <a:close/>
                </a:path>
              </a:pathLst>
            </a:custGeom>
            <a:solidFill>
              <a:srgbClr val="006CB6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166097" y="4732788"/>
              <a:ext cx="2458720" cy="2125980"/>
            </a:xfrm>
            <a:custGeom>
              <a:avLst/>
              <a:gdLst/>
              <a:ahLst/>
              <a:cxnLst/>
              <a:rect l="l" t="t" r="r" b="b"/>
              <a:pathLst>
                <a:path w="2458720" h="2125979">
                  <a:moveTo>
                    <a:pt x="0" y="354330"/>
                  </a:moveTo>
                  <a:lnTo>
                    <a:pt x="3234" y="306248"/>
                  </a:lnTo>
                  <a:lnTo>
                    <a:pt x="12656" y="260133"/>
                  </a:lnTo>
                  <a:lnTo>
                    <a:pt x="27844" y="216407"/>
                  </a:lnTo>
                  <a:lnTo>
                    <a:pt x="48375" y="175491"/>
                  </a:lnTo>
                  <a:lnTo>
                    <a:pt x="73828" y="137808"/>
                  </a:lnTo>
                  <a:lnTo>
                    <a:pt x="103779" y="103779"/>
                  </a:lnTo>
                  <a:lnTo>
                    <a:pt x="137808" y="73828"/>
                  </a:lnTo>
                  <a:lnTo>
                    <a:pt x="175491" y="48375"/>
                  </a:lnTo>
                  <a:lnTo>
                    <a:pt x="216407" y="27844"/>
                  </a:lnTo>
                  <a:lnTo>
                    <a:pt x="260133" y="12656"/>
                  </a:lnTo>
                  <a:lnTo>
                    <a:pt x="306248" y="3234"/>
                  </a:lnTo>
                  <a:lnTo>
                    <a:pt x="354330" y="0"/>
                  </a:lnTo>
                  <a:lnTo>
                    <a:pt x="2103882" y="0"/>
                  </a:lnTo>
                  <a:lnTo>
                    <a:pt x="2151963" y="3234"/>
                  </a:lnTo>
                  <a:lnTo>
                    <a:pt x="2198078" y="12656"/>
                  </a:lnTo>
                  <a:lnTo>
                    <a:pt x="2241804" y="27844"/>
                  </a:lnTo>
                  <a:lnTo>
                    <a:pt x="2282720" y="48375"/>
                  </a:lnTo>
                  <a:lnTo>
                    <a:pt x="2320403" y="73828"/>
                  </a:lnTo>
                  <a:lnTo>
                    <a:pt x="2354432" y="103779"/>
                  </a:lnTo>
                  <a:lnTo>
                    <a:pt x="2384383" y="137808"/>
                  </a:lnTo>
                  <a:lnTo>
                    <a:pt x="2409836" y="175491"/>
                  </a:lnTo>
                  <a:lnTo>
                    <a:pt x="2430367" y="216407"/>
                  </a:lnTo>
                  <a:lnTo>
                    <a:pt x="2445555" y="260133"/>
                  </a:lnTo>
                  <a:lnTo>
                    <a:pt x="2454977" y="306248"/>
                  </a:lnTo>
                  <a:lnTo>
                    <a:pt x="2458212" y="354330"/>
                  </a:lnTo>
                  <a:lnTo>
                    <a:pt x="2458212" y="1771637"/>
                  </a:lnTo>
                  <a:lnTo>
                    <a:pt x="2454977" y="1819718"/>
                  </a:lnTo>
                  <a:lnTo>
                    <a:pt x="2445555" y="1865834"/>
                  </a:lnTo>
                  <a:lnTo>
                    <a:pt x="2430367" y="1909561"/>
                  </a:lnTo>
                  <a:lnTo>
                    <a:pt x="2409836" y="1950479"/>
                  </a:lnTo>
                  <a:lnTo>
                    <a:pt x="2384383" y="1988163"/>
                  </a:lnTo>
                  <a:lnTo>
                    <a:pt x="2354432" y="2022194"/>
                  </a:lnTo>
                  <a:lnTo>
                    <a:pt x="2320403" y="2052147"/>
                  </a:lnTo>
                  <a:lnTo>
                    <a:pt x="2282720" y="2077600"/>
                  </a:lnTo>
                  <a:lnTo>
                    <a:pt x="2241804" y="2098133"/>
                  </a:lnTo>
                  <a:lnTo>
                    <a:pt x="2198078" y="2113322"/>
                  </a:lnTo>
                  <a:lnTo>
                    <a:pt x="2151963" y="2122745"/>
                  </a:lnTo>
                  <a:lnTo>
                    <a:pt x="2103882" y="2125980"/>
                  </a:lnTo>
                  <a:lnTo>
                    <a:pt x="354330" y="2125980"/>
                  </a:lnTo>
                  <a:lnTo>
                    <a:pt x="306248" y="2122745"/>
                  </a:lnTo>
                  <a:lnTo>
                    <a:pt x="260133" y="2113322"/>
                  </a:lnTo>
                  <a:lnTo>
                    <a:pt x="216407" y="2098133"/>
                  </a:lnTo>
                  <a:lnTo>
                    <a:pt x="175491" y="2077600"/>
                  </a:lnTo>
                  <a:lnTo>
                    <a:pt x="137808" y="2052147"/>
                  </a:lnTo>
                  <a:lnTo>
                    <a:pt x="103779" y="2022194"/>
                  </a:lnTo>
                  <a:lnTo>
                    <a:pt x="73828" y="1988163"/>
                  </a:lnTo>
                  <a:lnTo>
                    <a:pt x="48375" y="1950479"/>
                  </a:lnTo>
                  <a:lnTo>
                    <a:pt x="27844" y="1909561"/>
                  </a:lnTo>
                  <a:lnTo>
                    <a:pt x="12656" y="1865834"/>
                  </a:lnTo>
                  <a:lnTo>
                    <a:pt x="3234" y="1819718"/>
                  </a:lnTo>
                  <a:lnTo>
                    <a:pt x="0" y="1771637"/>
                  </a:lnTo>
                  <a:lnTo>
                    <a:pt x="0" y="354330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11290" y="4104006"/>
            <a:ext cx="1569720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9" marR="3810" indent="-2858" algn="ctr">
              <a:lnSpc>
                <a:spcPct val="100000"/>
              </a:lnSpc>
              <a:spcBef>
                <a:spcPts val="71"/>
              </a:spcBef>
            </a:pPr>
            <a:r>
              <a:rPr sz="1050" spc="-8" dirty="0">
                <a:solidFill>
                  <a:srgbClr val="FFFFFF"/>
                </a:solidFill>
                <a:latin typeface="Arial MT"/>
                <a:cs typeface="Arial MT"/>
              </a:rPr>
              <a:t>Forum</a:t>
            </a:r>
            <a:r>
              <a:rPr sz="1050" spc="1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8" dirty="0">
                <a:solidFill>
                  <a:srgbClr val="FFFFFF"/>
                </a:solidFill>
                <a:latin typeface="Arial MT"/>
                <a:cs typeface="Arial MT"/>
              </a:rPr>
              <a:t>and chatroom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 for people interested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050" spc="-3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thinking</a:t>
            </a:r>
            <a:r>
              <a:rPr sz="1050" spc="3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050" spc="32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talking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8" dirty="0">
                <a:solidFill>
                  <a:srgbClr val="FFFFFF"/>
                </a:solidFill>
                <a:latin typeface="Arial MT"/>
                <a:cs typeface="Arial MT"/>
              </a:rPr>
              <a:t>about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genomic </a:t>
            </a:r>
            <a:r>
              <a:rPr sz="1050" spc="-8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050" spc="-4" dirty="0">
                <a:solidFill>
                  <a:srgbClr val="FFFFFF"/>
                </a:solidFill>
                <a:latin typeface="Arial MT"/>
                <a:cs typeface="Arial MT"/>
              </a:rPr>
              <a:t> analysis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65048" y="3540063"/>
            <a:ext cx="1863090" cy="502920"/>
            <a:chOff x="9153397" y="4720084"/>
            <a:chExt cx="2484120" cy="670560"/>
          </a:xfrm>
        </p:grpSpPr>
        <p:sp>
          <p:nvSpPr>
            <p:cNvPr id="30" name="object 30"/>
            <p:cNvSpPr/>
            <p:nvPr/>
          </p:nvSpPr>
          <p:spPr>
            <a:xfrm>
              <a:off x="9166097" y="4732784"/>
              <a:ext cx="2458720" cy="645160"/>
            </a:xfrm>
            <a:custGeom>
              <a:avLst/>
              <a:gdLst/>
              <a:ahLst/>
              <a:cxnLst/>
              <a:rect l="l" t="t" r="r" b="b"/>
              <a:pathLst>
                <a:path w="2458720" h="645160">
                  <a:moveTo>
                    <a:pt x="2350770" y="0"/>
                  </a:moveTo>
                  <a:lnTo>
                    <a:pt x="107442" y="0"/>
                  </a:lnTo>
                  <a:lnTo>
                    <a:pt x="65622" y="8443"/>
                  </a:lnTo>
                  <a:lnTo>
                    <a:pt x="31470" y="31470"/>
                  </a:lnTo>
                  <a:lnTo>
                    <a:pt x="8443" y="65622"/>
                  </a:lnTo>
                  <a:lnTo>
                    <a:pt x="0" y="107441"/>
                  </a:lnTo>
                  <a:lnTo>
                    <a:pt x="0" y="537209"/>
                  </a:lnTo>
                  <a:lnTo>
                    <a:pt x="8443" y="579029"/>
                  </a:lnTo>
                  <a:lnTo>
                    <a:pt x="31470" y="613181"/>
                  </a:lnTo>
                  <a:lnTo>
                    <a:pt x="65622" y="636208"/>
                  </a:lnTo>
                  <a:lnTo>
                    <a:pt x="107442" y="644651"/>
                  </a:lnTo>
                  <a:lnTo>
                    <a:pt x="2350770" y="644651"/>
                  </a:lnTo>
                  <a:lnTo>
                    <a:pt x="2392589" y="636208"/>
                  </a:lnTo>
                  <a:lnTo>
                    <a:pt x="2426741" y="613181"/>
                  </a:lnTo>
                  <a:lnTo>
                    <a:pt x="2449768" y="579029"/>
                  </a:lnTo>
                  <a:lnTo>
                    <a:pt x="2458212" y="537209"/>
                  </a:lnTo>
                  <a:lnTo>
                    <a:pt x="2458212" y="107441"/>
                  </a:lnTo>
                  <a:lnTo>
                    <a:pt x="2449768" y="65622"/>
                  </a:lnTo>
                  <a:lnTo>
                    <a:pt x="2426741" y="31470"/>
                  </a:lnTo>
                  <a:lnTo>
                    <a:pt x="2392589" y="8443"/>
                  </a:lnTo>
                  <a:lnTo>
                    <a:pt x="2350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9166097" y="4732784"/>
              <a:ext cx="2458720" cy="645160"/>
            </a:xfrm>
            <a:custGeom>
              <a:avLst/>
              <a:gdLst/>
              <a:ahLst/>
              <a:cxnLst/>
              <a:rect l="l" t="t" r="r" b="b"/>
              <a:pathLst>
                <a:path w="2458720" h="645160">
                  <a:moveTo>
                    <a:pt x="0" y="107441"/>
                  </a:moveTo>
                  <a:lnTo>
                    <a:pt x="8443" y="65622"/>
                  </a:lnTo>
                  <a:lnTo>
                    <a:pt x="31470" y="31470"/>
                  </a:lnTo>
                  <a:lnTo>
                    <a:pt x="65622" y="8443"/>
                  </a:lnTo>
                  <a:lnTo>
                    <a:pt x="107442" y="0"/>
                  </a:lnTo>
                  <a:lnTo>
                    <a:pt x="2350770" y="0"/>
                  </a:lnTo>
                  <a:lnTo>
                    <a:pt x="2392589" y="8443"/>
                  </a:lnTo>
                  <a:lnTo>
                    <a:pt x="2426741" y="31470"/>
                  </a:lnTo>
                  <a:lnTo>
                    <a:pt x="2449768" y="65622"/>
                  </a:lnTo>
                  <a:lnTo>
                    <a:pt x="2458212" y="107441"/>
                  </a:lnTo>
                  <a:lnTo>
                    <a:pt x="2458212" y="537209"/>
                  </a:lnTo>
                  <a:lnTo>
                    <a:pt x="2449768" y="579029"/>
                  </a:lnTo>
                  <a:lnTo>
                    <a:pt x="2426741" y="613181"/>
                  </a:lnTo>
                  <a:lnTo>
                    <a:pt x="2392589" y="636208"/>
                  </a:lnTo>
                  <a:lnTo>
                    <a:pt x="2350770" y="644651"/>
                  </a:lnTo>
                  <a:lnTo>
                    <a:pt x="107442" y="644651"/>
                  </a:lnTo>
                  <a:lnTo>
                    <a:pt x="65622" y="636208"/>
                  </a:lnTo>
                  <a:lnTo>
                    <a:pt x="31470" y="613181"/>
                  </a:lnTo>
                  <a:lnTo>
                    <a:pt x="8443" y="579029"/>
                  </a:lnTo>
                  <a:lnTo>
                    <a:pt x="0" y="537209"/>
                  </a:lnTo>
                  <a:lnTo>
                    <a:pt x="0" y="107441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latin typeface="Arial MT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257820" y="3649697"/>
            <a:ext cx="1077278" cy="22458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1400" spc="-8" dirty="0">
                <a:latin typeface="Arial MT"/>
                <a:cs typeface="Arial MT"/>
              </a:rPr>
              <a:t>C</a:t>
            </a:r>
            <a:r>
              <a:rPr sz="1400" spc="-4" dirty="0">
                <a:latin typeface="Arial MT"/>
                <a:cs typeface="Arial MT"/>
              </a:rPr>
              <a:t>o</a:t>
            </a:r>
            <a:r>
              <a:rPr sz="1400" spc="-11" dirty="0">
                <a:latin typeface="Arial MT"/>
                <a:cs typeface="Arial MT"/>
              </a:rPr>
              <a:t>mm</a:t>
            </a:r>
            <a:r>
              <a:rPr sz="1400" spc="-4" dirty="0">
                <a:latin typeface="Arial MT"/>
                <a:cs typeface="Arial MT"/>
              </a:rPr>
              <a:t>unity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3311" y="992125"/>
            <a:ext cx="808100" cy="4846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778873" y="1372174"/>
            <a:ext cx="1294923" cy="749501"/>
          </a:xfrm>
          <a:prstGeom prst="rect">
            <a:avLst/>
          </a:prstGeom>
        </p:spPr>
        <p:txBody>
          <a:bodyPr vert="horz" wrap="square" lIns="0" tIns="101918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803"/>
              </a:spcBef>
            </a:pPr>
            <a:r>
              <a:rPr sz="900" i="1" spc="-4" dirty="0">
                <a:latin typeface="Arial MT"/>
                <a:cs typeface="Arial"/>
              </a:rPr>
              <a:t>Learn</a:t>
            </a:r>
            <a:r>
              <a:rPr sz="900" i="1" spc="-34" dirty="0">
                <a:latin typeface="Arial MT"/>
                <a:cs typeface="Arial"/>
              </a:rPr>
              <a:t> </a:t>
            </a:r>
            <a:r>
              <a:rPr sz="900" i="1" spc="-4" dirty="0">
                <a:latin typeface="Arial MT"/>
                <a:cs typeface="Arial"/>
              </a:rPr>
              <a:t>more</a:t>
            </a:r>
            <a:r>
              <a:rPr sz="900" i="1" spc="-26" dirty="0">
                <a:latin typeface="Arial MT"/>
                <a:cs typeface="Arial"/>
              </a:rPr>
              <a:t> </a:t>
            </a:r>
            <a:r>
              <a:rPr sz="900" i="1" spc="-4" dirty="0">
                <a:latin typeface="Arial MT"/>
                <a:cs typeface="Arial"/>
              </a:rPr>
              <a:t>at</a:t>
            </a:r>
            <a:r>
              <a:rPr sz="900" i="1" spc="-19" dirty="0">
                <a:latin typeface="Arial MT"/>
                <a:cs typeface="Arial"/>
              </a:rPr>
              <a:t> </a:t>
            </a:r>
            <a:r>
              <a:rPr sz="900" i="1" dirty="0">
                <a:latin typeface="Arial MT"/>
                <a:cs typeface="Arial"/>
              </a:rPr>
              <a:t>Hail.is</a:t>
            </a:r>
            <a:endParaRPr sz="900">
              <a:latin typeface="Arial MT"/>
              <a:cs typeface="Arial"/>
            </a:endParaRPr>
          </a:p>
          <a:p>
            <a:pPr marL="50959" marR="79058" indent="-16193">
              <a:lnSpc>
                <a:spcPct val="100699"/>
              </a:lnSpc>
              <a:spcBef>
                <a:spcPts val="724"/>
              </a:spcBef>
            </a:pPr>
            <a:r>
              <a:rPr sz="900" spc="-4" dirty="0">
                <a:latin typeface="Arial MT"/>
                <a:cs typeface="Arial MT"/>
              </a:rPr>
              <a:t>*We</a:t>
            </a:r>
            <a:r>
              <a:rPr sz="900" spc="-19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can’t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read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your </a:t>
            </a:r>
            <a:r>
              <a:rPr sz="900" spc="-281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minds,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so</a:t>
            </a:r>
            <a:r>
              <a:rPr sz="900" spc="-11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talk</a:t>
            </a:r>
            <a:r>
              <a:rPr sz="900" spc="-11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to</a:t>
            </a:r>
            <a:r>
              <a:rPr sz="900" spc="-11" dirty="0">
                <a:latin typeface="Arial MT"/>
                <a:cs typeface="Arial MT"/>
              </a:rPr>
              <a:t> </a:t>
            </a:r>
            <a:r>
              <a:rPr sz="900" spc="-4" dirty="0">
                <a:latin typeface="Arial MT"/>
                <a:cs typeface="Arial MT"/>
              </a:rPr>
              <a:t>us</a:t>
            </a:r>
            <a:endParaRPr sz="900">
              <a:latin typeface="Arial MT"/>
              <a:cs typeface="Arial MT"/>
            </a:endParaRPr>
          </a:p>
          <a:p>
            <a:pPr marL="460534">
              <a:lnSpc>
                <a:spcPct val="100000"/>
              </a:lnSpc>
              <a:spcBef>
                <a:spcPts val="34"/>
              </a:spcBef>
            </a:pPr>
            <a:r>
              <a:rPr sz="900" u="heavy" spc="-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discuss.hail.is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05598" y="239167"/>
            <a:ext cx="4920138" cy="34817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561" marR="3810" indent="-290513">
              <a:lnSpc>
                <a:spcPct val="100000"/>
              </a:lnSpc>
              <a:spcBef>
                <a:spcPts val="75"/>
              </a:spcBef>
            </a:pP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“On</a:t>
            </a:r>
            <a:r>
              <a:rPr sz="1100" i="1" spc="-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dirty="0">
                <a:solidFill>
                  <a:srgbClr val="0070C0"/>
                </a:solidFill>
                <a:latin typeface="Arial MT"/>
                <a:cs typeface="Calibri"/>
              </a:rPr>
              <a:t>a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 scale</a:t>
            </a:r>
            <a:r>
              <a:rPr sz="1100" i="1" spc="19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from</a:t>
            </a:r>
            <a:r>
              <a:rPr sz="1100" i="1" spc="4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zero</a:t>
            </a:r>
            <a:r>
              <a:rPr sz="1100" i="1" spc="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to</a:t>
            </a:r>
            <a:r>
              <a:rPr sz="1100" i="1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dplyr,</a:t>
            </a:r>
            <a:r>
              <a:rPr sz="1100" i="1" spc="4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the</a:t>
            </a:r>
            <a:r>
              <a:rPr sz="1100" i="1" spc="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Hail</a:t>
            </a:r>
            <a:r>
              <a:rPr sz="1100" i="1" spc="11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0.2</a:t>
            </a:r>
            <a:r>
              <a:rPr sz="1100" i="1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interface</a:t>
            </a:r>
            <a:r>
              <a:rPr sz="1100" i="1" spc="11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scores</a:t>
            </a:r>
            <a:r>
              <a:rPr sz="1100" i="1" spc="4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an</a:t>
            </a:r>
            <a:r>
              <a:rPr sz="1100" i="1" spc="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8/10</a:t>
            </a:r>
            <a:r>
              <a:rPr sz="1100" i="1" spc="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dirty="0">
                <a:solidFill>
                  <a:srgbClr val="0070C0"/>
                </a:solidFill>
                <a:latin typeface="Arial MT"/>
                <a:cs typeface="Calibri"/>
              </a:rPr>
              <a:t>for </a:t>
            </a:r>
            <a:r>
              <a:rPr sz="1100" i="1" spc="-296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general-purpose</a:t>
            </a:r>
            <a:r>
              <a:rPr sz="1100" i="1" spc="11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data</a:t>
            </a:r>
            <a:r>
              <a:rPr sz="1100" i="1" spc="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i="1" spc="-4" dirty="0">
                <a:solidFill>
                  <a:srgbClr val="0070C0"/>
                </a:solidFill>
                <a:latin typeface="Arial MT"/>
                <a:cs typeface="Calibri"/>
              </a:rPr>
              <a:t>analysis.”</a:t>
            </a:r>
            <a:r>
              <a:rPr sz="1100" i="1" spc="19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Arial MT"/>
                <a:cs typeface="Calibri"/>
              </a:rPr>
              <a:t>- </a:t>
            </a:r>
            <a:r>
              <a:rPr sz="1100" spc="-4" dirty="0">
                <a:solidFill>
                  <a:srgbClr val="0070C0"/>
                </a:solidFill>
                <a:latin typeface="Arial MT"/>
                <a:cs typeface="Calibri"/>
              </a:rPr>
              <a:t>Konrad</a:t>
            </a:r>
            <a:r>
              <a:rPr sz="1100" spc="15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Arial MT"/>
                <a:cs typeface="Calibri"/>
              </a:rPr>
              <a:t>K.,</a:t>
            </a:r>
            <a:r>
              <a:rPr sz="1100" spc="-8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spc="-4" dirty="0">
                <a:solidFill>
                  <a:srgbClr val="0070C0"/>
                </a:solidFill>
                <a:latin typeface="Arial MT"/>
                <a:cs typeface="Calibri"/>
              </a:rPr>
              <a:t>lead</a:t>
            </a:r>
            <a:r>
              <a:rPr sz="1100" spc="15" dirty="0">
                <a:solidFill>
                  <a:srgbClr val="0070C0"/>
                </a:solidFill>
                <a:latin typeface="Arial MT"/>
                <a:cs typeface="Calibri"/>
              </a:rPr>
              <a:t> </a:t>
            </a:r>
            <a:r>
              <a:rPr sz="1100" spc="-4" dirty="0">
                <a:solidFill>
                  <a:srgbClr val="0070C0"/>
                </a:solidFill>
                <a:latin typeface="Arial MT"/>
                <a:cs typeface="Calibri"/>
              </a:rPr>
              <a:t>analyst, gnomAD</a:t>
            </a:r>
            <a:endParaRPr sz="1100">
              <a:solidFill>
                <a:srgbClr val="0070C0"/>
              </a:solidFill>
              <a:latin typeface="Arial MT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994" y="371105"/>
            <a:ext cx="6512243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How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 has</a:t>
            </a:r>
            <a:r>
              <a:rPr sz="2250" b="1" spc="-1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Hail been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used?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spc="-4" dirty="0">
                <a:solidFill>
                  <a:srgbClr val="0070C0"/>
                </a:solidFill>
              </a:rPr>
              <a:t>(hail.is/references.html)</a:t>
            </a:r>
            <a:endParaRPr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9201" y="3694621"/>
            <a:ext cx="2053590" cy="81881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350" i="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Notes</a:t>
            </a:r>
            <a:r>
              <a:rPr sz="1350" b="1" i="1" spc="-4" dirty="0">
                <a:latin typeface="Arial"/>
                <a:cs typeface="Arial"/>
              </a:rPr>
              <a:t>:</a:t>
            </a:r>
            <a:endParaRPr sz="1350">
              <a:latin typeface="Arial"/>
              <a:cs typeface="Arial"/>
            </a:endParaRPr>
          </a:p>
          <a:p>
            <a:pPr marL="95250" indent="-85725">
              <a:lnSpc>
                <a:spcPct val="100000"/>
              </a:lnSpc>
              <a:spcBef>
                <a:spcPts val="450"/>
              </a:spcBef>
              <a:buChar char="•"/>
              <a:tabLst>
                <a:tab pos="95250" algn="l"/>
              </a:tabLst>
            </a:pPr>
            <a:r>
              <a:rPr sz="1350" spc="-4" dirty="0">
                <a:latin typeface="Arial MT"/>
                <a:cs typeface="Arial MT"/>
              </a:rPr>
              <a:t>51</a:t>
            </a:r>
            <a:r>
              <a:rPr sz="1350" spc="-26" dirty="0">
                <a:latin typeface="Arial MT"/>
                <a:cs typeface="Arial MT"/>
              </a:rPr>
              <a:t> </a:t>
            </a:r>
            <a:r>
              <a:rPr sz="1350" spc="-4" dirty="0">
                <a:latin typeface="Arial MT"/>
                <a:cs typeface="Arial MT"/>
              </a:rPr>
              <a:t>abstracts</a:t>
            </a:r>
            <a:r>
              <a:rPr sz="1350" spc="-19" dirty="0">
                <a:latin typeface="Arial MT"/>
                <a:cs typeface="Arial MT"/>
              </a:rPr>
              <a:t> </a:t>
            </a:r>
            <a:r>
              <a:rPr sz="1350" spc="-8" dirty="0">
                <a:latin typeface="Arial MT"/>
                <a:cs typeface="Arial MT"/>
              </a:rPr>
              <a:t>(07/20/2020)</a:t>
            </a:r>
            <a:endParaRPr sz="1350">
              <a:latin typeface="Arial MT"/>
              <a:cs typeface="Arial MT"/>
            </a:endParaRPr>
          </a:p>
          <a:p>
            <a:pPr marL="95250" indent="-85725">
              <a:lnSpc>
                <a:spcPct val="100000"/>
              </a:lnSpc>
              <a:spcBef>
                <a:spcPts val="450"/>
              </a:spcBef>
              <a:buChar char="•"/>
              <a:tabLst>
                <a:tab pos="95250" algn="l"/>
              </a:tabLst>
            </a:pPr>
            <a:r>
              <a:rPr sz="1350" spc="-4" dirty="0">
                <a:latin typeface="Arial MT"/>
                <a:cs typeface="Arial MT"/>
              </a:rPr>
              <a:t>Word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-8" dirty="0">
                <a:latin typeface="Arial MT"/>
                <a:cs typeface="Arial MT"/>
              </a:rPr>
              <a:t>appearing</a:t>
            </a:r>
            <a:r>
              <a:rPr sz="1350" spc="4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&gt;</a:t>
            </a:r>
            <a:r>
              <a:rPr sz="1350" spc="-8" dirty="0">
                <a:latin typeface="Arial MT"/>
                <a:cs typeface="Arial MT"/>
              </a:rPr>
              <a:t> 4x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017" y="952942"/>
            <a:ext cx="4173251" cy="41676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460" y="4589145"/>
            <a:ext cx="808100" cy="48463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8596" y="371105"/>
            <a:ext cx="3735705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Where</a:t>
            </a:r>
            <a:r>
              <a:rPr sz="2250" b="1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has</a:t>
            </a:r>
            <a:r>
              <a:rPr sz="2250" b="1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Hail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been used?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906" y="933776"/>
            <a:ext cx="7591901" cy="41797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42516" y="994736"/>
            <a:ext cx="1524476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050" spc="-4" dirty="0">
                <a:latin typeface="Arial MT"/>
                <a:cs typeface="Arial MT"/>
              </a:rPr>
              <a:t>~28%</a:t>
            </a:r>
            <a:r>
              <a:rPr sz="1050" spc="-26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is</a:t>
            </a:r>
            <a:r>
              <a:rPr sz="1050" spc="-11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from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Boston,</a:t>
            </a:r>
            <a:r>
              <a:rPr sz="1050" spc="-41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MA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1584" y="2087118"/>
            <a:ext cx="808091" cy="4846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0" y="371105"/>
            <a:ext cx="3467576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Why</a:t>
            </a:r>
            <a:r>
              <a:rPr sz="2250" b="1" spc="-1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would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you</a:t>
            </a:r>
            <a:r>
              <a:rPr sz="2250" b="1" spc="-19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use</a:t>
            </a:r>
            <a:r>
              <a:rPr sz="2250" b="1" spc="-19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Hail?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861" y="1756722"/>
            <a:ext cx="1757362" cy="1758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564" y="1672209"/>
            <a:ext cx="4674768" cy="18002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11686" y="2205039"/>
            <a:ext cx="1543050" cy="734854"/>
            <a:chOff x="6815581" y="2940051"/>
            <a:chExt cx="2057400" cy="979805"/>
          </a:xfrm>
        </p:grpSpPr>
        <p:sp>
          <p:nvSpPr>
            <p:cNvPr id="7" name="object 7"/>
            <p:cNvSpPr/>
            <p:nvPr/>
          </p:nvSpPr>
          <p:spPr>
            <a:xfrm>
              <a:off x="6828281" y="2952751"/>
              <a:ext cx="2032000" cy="954405"/>
            </a:xfrm>
            <a:custGeom>
              <a:avLst/>
              <a:gdLst/>
              <a:ahLst/>
              <a:cxnLst/>
              <a:rect l="l" t="t" r="r" b="b"/>
              <a:pathLst>
                <a:path w="2032000" h="954404">
                  <a:moveTo>
                    <a:pt x="1554480" y="0"/>
                  </a:moveTo>
                  <a:lnTo>
                    <a:pt x="1554480" y="238506"/>
                  </a:lnTo>
                  <a:lnTo>
                    <a:pt x="0" y="238506"/>
                  </a:lnTo>
                  <a:lnTo>
                    <a:pt x="0" y="715518"/>
                  </a:lnTo>
                  <a:lnTo>
                    <a:pt x="1554480" y="715518"/>
                  </a:lnTo>
                  <a:lnTo>
                    <a:pt x="1554480" y="954024"/>
                  </a:lnTo>
                  <a:lnTo>
                    <a:pt x="2031492" y="477012"/>
                  </a:lnTo>
                  <a:lnTo>
                    <a:pt x="1554480" y="0"/>
                  </a:lnTo>
                  <a:close/>
                </a:path>
              </a:pathLst>
            </a:custGeom>
            <a:solidFill>
              <a:srgbClr val="006CB6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6828281" y="2952751"/>
              <a:ext cx="2032000" cy="954405"/>
            </a:xfrm>
            <a:custGeom>
              <a:avLst/>
              <a:gdLst/>
              <a:ahLst/>
              <a:cxnLst/>
              <a:rect l="l" t="t" r="r" b="b"/>
              <a:pathLst>
                <a:path w="2032000" h="954404">
                  <a:moveTo>
                    <a:pt x="0" y="238506"/>
                  </a:moveTo>
                  <a:lnTo>
                    <a:pt x="1554480" y="238506"/>
                  </a:lnTo>
                  <a:lnTo>
                    <a:pt x="1554480" y="0"/>
                  </a:lnTo>
                  <a:lnTo>
                    <a:pt x="2031492" y="477012"/>
                  </a:lnTo>
                  <a:lnTo>
                    <a:pt x="1554480" y="954024"/>
                  </a:lnTo>
                  <a:lnTo>
                    <a:pt x="1554480" y="715518"/>
                  </a:lnTo>
                  <a:lnTo>
                    <a:pt x="0" y="715518"/>
                  </a:lnTo>
                  <a:lnTo>
                    <a:pt x="0" y="238506"/>
                  </a:lnTo>
                  <a:close/>
                </a:path>
              </a:pathLst>
            </a:custGeom>
            <a:ln w="25400">
              <a:solidFill>
                <a:srgbClr val="004F84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4" name="object 4"/>
          <p:cNvSpPr txBox="1"/>
          <p:nvPr/>
        </p:nvSpPr>
        <p:spPr>
          <a:xfrm>
            <a:off x="1665885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latin typeface="Arial MT"/>
                <a:cs typeface="Arial MT"/>
              </a:rPr>
              <a:t>Data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6" name="object 6"/>
          <p:cNvSpPr txBox="1"/>
          <p:nvPr/>
        </p:nvSpPr>
        <p:spPr>
          <a:xfrm>
            <a:off x="5771854" y="1149401"/>
            <a:ext cx="179879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Analytical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toolbox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3" name="object 3"/>
          <p:cNvSpPr txBox="1"/>
          <p:nvPr/>
        </p:nvSpPr>
        <p:spPr>
          <a:xfrm>
            <a:off x="1665885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latin typeface="Arial MT"/>
                <a:cs typeface="Arial MT"/>
              </a:rPr>
              <a:t>Data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5" name="object 5"/>
          <p:cNvSpPr txBox="1"/>
          <p:nvPr/>
        </p:nvSpPr>
        <p:spPr>
          <a:xfrm>
            <a:off x="5834695" y="1149401"/>
            <a:ext cx="179879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solidFill>
                  <a:srgbClr val="5E5E5E"/>
                </a:solidFill>
                <a:latin typeface="Arial MT"/>
                <a:cs typeface="Arial MT"/>
              </a:rPr>
              <a:t>Analytical</a:t>
            </a:r>
            <a:r>
              <a:rPr sz="1800" spc="-68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E5E5E"/>
                </a:solidFill>
                <a:latin typeface="Arial MT"/>
                <a:cs typeface="Arial MT"/>
              </a:rPr>
              <a:t>toolbox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804" y="2196852"/>
            <a:ext cx="3778568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Arial MT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Read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write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common</a:t>
            </a:r>
            <a:r>
              <a:rPr sz="1800" b="1" spc="-8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formats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804" y="2747779"/>
            <a:ext cx="2610803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Filter,</a:t>
            </a:r>
            <a:r>
              <a:rPr sz="1800" spc="-26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group,</a:t>
            </a:r>
            <a:r>
              <a:rPr sz="1800" spc="-15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aggregate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804" y="3298704"/>
            <a:ext cx="1326833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Anno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t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t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804" y="3848488"/>
            <a:ext cx="151590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Vi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s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ua</a:t>
            </a:r>
            <a:r>
              <a:rPr sz="1800" spc="-8" dirty="0">
                <a:solidFill>
                  <a:srgbClr val="929292"/>
                </a:solidFill>
                <a:latin typeface="Arial MT"/>
                <a:cs typeface="Arial MT"/>
              </a:rPr>
              <a:t>li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za</a:t>
            </a:r>
            <a:r>
              <a:rPr sz="1800" spc="4" dirty="0">
                <a:solidFill>
                  <a:srgbClr val="929292"/>
                </a:solidFill>
                <a:latin typeface="Arial MT"/>
                <a:cs typeface="Arial MT"/>
              </a:rPr>
              <a:t>t</a:t>
            </a:r>
            <a:r>
              <a:rPr sz="1800" spc="-8" dirty="0">
                <a:solidFill>
                  <a:srgbClr val="929292"/>
                </a:solidFill>
                <a:latin typeface="Arial MT"/>
                <a:cs typeface="Arial MT"/>
              </a:rPr>
              <a:t>i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62334" y="2253426"/>
            <a:ext cx="1504473" cy="475774"/>
          </a:xfrm>
          <a:custGeom>
            <a:avLst/>
            <a:gdLst/>
            <a:ahLst/>
            <a:cxnLst/>
            <a:rect l="l" t="t" r="r" b="b"/>
            <a:pathLst>
              <a:path w="2005965" h="634364">
                <a:moveTo>
                  <a:pt x="0" y="95097"/>
                </a:moveTo>
                <a:lnTo>
                  <a:pt x="7474" y="58078"/>
                </a:lnTo>
                <a:lnTo>
                  <a:pt x="27855" y="27851"/>
                </a:lnTo>
                <a:lnTo>
                  <a:pt x="58084" y="7472"/>
                </a:lnTo>
                <a:lnTo>
                  <a:pt x="95097" y="0"/>
                </a:lnTo>
                <a:lnTo>
                  <a:pt x="1910486" y="0"/>
                </a:lnTo>
                <a:lnTo>
                  <a:pt x="1947505" y="7472"/>
                </a:lnTo>
                <a:lnTo>
                  <a:pt x="1977732" y="27851"/>
                </a:lnTo>
                <a:lnTo>
                  <a:pt x="1998111" y="58078"/>
                </a:lnTo>
                <a:lnTo>
                  <a:pt x="2005583" y="95097"/>
                </a:lnTo>
                <a:lnTo>
                  <a:pt x="2005583" y="538886"/>
                </a:lnTo>
                <a:lnTo>
                  <a:pt x="1998111" y="575905"/>
                </a:lnTo>
                <a:lnTo>
                  <a:pt x="1977732" y="606132"/>
                </a:lnTo>
                <a:lnTo>
                  <a:pt x="1947505" y="626511"/>
                </a:lnTo>
                <a:lnTo>
                  <a:pt x="1910486" y="633984"/>
                </a:lnTo>
                <a:lnTo>
                  <a:pt x="95097" y="633984"/>
                </a:lnTo>
                <a:lnTo>
                  <a:pt x="58084" y="626509"/>
                </a:lnTo>
                <a:lnTo>
                  <a:pt x="27855" y="606128"/>
                </a:lnTo>
                <a:lnTo>
                  <a:pt x="7474" y="575899"/>
                </a:lnTo>
                <a:lnTo>
                  <a:pt x="0" y="538886"/>
                </a:lnTo>
                <a:lnTo>
                  <a:pt x="0" y="95097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1" name="object 11"/>
          <p:cNvSpPr txBox="1"/>
          <p:nvPr/>
        </p:nvSpPr>
        <p:spPr>
          <a:xfrm>
            <a:off x="5486659" y="2329305"/>
            <a:ext cx="450533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203" dirty="0">
                <a:latin typeface="Times New Roman"/>
                <a:cs typeface="Times New Roman"/>
              </a:rPr>
              <a:t>V</a:t>
            </a:r>
            <a:r>
              <a:rPr sz="1800" spc="94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62334" y="3028380"/>
            <a:ext cx="1504473" cy="475774"/>
          </a:xfrm>
          <a:custGeom>
            <a:avLst/>
            <a:gdLst/>
            <a:ahLst/>
            <a:cxnLst/>
            <a:rect l="l" t="t" r="r" b="b"/>
            <a:pathLst>
              <a:path w="2005965" h="634364">
                <a:moveTo>
                  <a:pt x="0" y="95097"/>
                </a:moveTo>
                <a:lnTo>
                  <a:pt x="7474" y="58078"/>
                </a:lnTo>
                <a:lnTo>
                  <a:pt x="27855" y="27851"/>
                </a:lnTo>
                <a:lnTo>
                  <a:pt x="58084" y="7472"/>
                </a:lnTo>
                <a:lnTo>
                  <a:pt x="95097" y="0"/>
                </a:lnTo>
                <a:lnTo>
                  <a:pt x="1910486" y="0"/>
                </a:lnTo>
                <a:lnTo>
                  <a:pt x="1947505" y="7472"/>
                </a:lnTo>
                <a:lnTo>
                  <a:pt x="1977732" y="27851"/>
                </a:lnTo>
                <a:lnTo>
                  <a:pt x="1998111" y="58078"/>
                </a:lnTo>
                <a:lnTo>
                  <a:pt x="2005583" y="95097"/>
                </a:lnTo>
                <a:lnTo>
                  <a:pt x="2005583" y="538886"/>
                </a:lnTo>
                <a:lnTo>
                  <a:pt x="1998111" y="575905"/>
                </a:lnTo>
                <a:lnTo>
                  <a:pt x="1977732" y="606132"/>
                </a:lnTo>
                <a:lnTo>
                  <a:pt x="1947505" y="626511"/>
                </a:lnTo>
                <a:lnTo>
                  <a:pt x="1910486" y="633983"/>
                </a:lnTo>
                <a:lnTo>
                  <a:pt x="95097" y="633983"/>
                </a:lnTo>
                <a:lnTo>
                  <a:pt x="58084" y="626509"/>
                </a:lnTo>
                <a:lnTo>
                  <a:pt x="27855" y="606128"/>
                </a:lnTo>
                <a:lnTo>
                  <a:pt x="7474" y="575899"/>
                </a:lnTo>
                <a:lnTo>
                  <a:pt x="0" y="538886"/>
                </a:lnTo>
                <a:lnTo>
                  <a:pt x="0" y="95097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3" name="object 13"/>
          <p:cNvSpPr txBox="1"/>
          <p:nvPr/>
        </p:nvSpPr>
        <p:spPr>
          <a:xfrm>
            <a:off x="5387244" y="3103999"/>
            <a:ext cx="653891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30" dirty="0">
                <a:latin typeface="Times New Roman"/>
                <a:cs typeface="Times New Roman"/>
              </a:rPr>
              <a:t>B</a:t>
            </a:r>
            <a:r>
              <a:rPr sz="1800" spc="68" dirty="0">
                <a:latin typeface="Times New Roman"/>
                <a:cs typeface="Times New Roman"/>
              </a:rPr>
              <a:t>G</a:t>
            </a:r>
            <a:r>
              <a:rPr sz="1800" spc="-4" dirty="0">
                <a:latin typeface="Times New Roman"/>
                <a:cs typeface="Times New Roman"/>
              </a:rPr>
              <a:t>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2334" y="3802189"/>
            <a:ext cx="1504473" cy="476726"/>
          </a:xfrm>
          <a:custGeom>
            <a:avLst/>
            <a:gdLst/>
            <a:ahLst/>
            <a:cxnLst/>
            <a:rect l="l" t="t" r="r" b="b"/>
            <a:pathLst>
              <a:path w="2005965" h="635635">
                <a:moveTo>
                  <a:pt x="0" y="95326"/>
                </a:moveTo>
                <a:lnTo>
                  <a:pt x="7492" y="58223"/>
                </a:lnTo>
                <a:lnTo>
                  <a:pt x="27922" y="27922"/>
                </a:lnTo>
                <a:lnTo>
                  <a:pt x="58223" y="7492"/>
                </a:lnTo>
                <a:lnTo>
                  <a:pt x="95326" y="0"/>
                </a:lnTo>
                <a:lnTo>
                  <a:pt x="1910257" y="0"/>
                </a:lnTo>
                <a:lnTo>
                  <a:pt x="1947360" y="7492"/>
                </a:lnTo>
                <a:lnTo>
                  <a:pt x="1977661" y="27922"/>
                </a:lnTo>
                <a:lnTo>
                  <a:pt x="1998091" y="58223"/>
                </a:lnTo>
                <a:lnTo>
                  <a:pt x="2005583" y="95326"/>
                </a:lnTo>
                <a:lnTo>
                  <a:pt x="2005583" y="540181"/>
                </a:lnTo>
                <a:lnTo>
                  <a:pt x="1998091" y="577284"/>
                </a:lnTo>
                <a:lnTo>
                  <a:pt x="1977661" y="607585"/>
                </a:lnTo>
                <a:lnTo>
                  <a:pt x="1947360" y="628015"/>
                </a:lnTo>
                <a:lnTo>
                  <a:pt x="1910257" y="635508"/>
                </a:lnTo>
                <a:lnTo>
                  <a:pt x="95326" y="635508"/>
                </a:lnTo>
                <a:lnTo>
                  <a:pt x="58223" y="628015"/>
                </a:lnTo>
                <a:lnTo>
                  <a:pt x="27922" y="607585"/>
                </a:lnTo>
                <a:lnTo>
                  <a:pt x="7492" y="577284"/>
                </a:lnTo>
                <a:lnTo>
                  <a:pt x="0" y="540181"/>
                </a:lnTo>
                <a:lnTo>
                  <a:pt x="0" y="95326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5" name="object 15"/>
          <p:cNvSpPr txBox="1"/>
          <p:nvPr/>
        </p:nvSpPr>
        <p:spPr>
          <a:xfrm>
            <a:off x="5400960" y="3878695"/>
            <a:ext cx="63436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J</a:t>
            </a:r>
            <a:r>
              <a:rPr sz="1800" spc="-217" dirty="0">
                <a:latin typeface="Times New Roman"/>
                <a:cs typeface="Times New Roman"/>
              </a:rPr>
              <a:t> </a:t>
            </a:r>
            <a:r>
              <a:rPr sz="1800" spc="169" dirty="0">
                <a:latin typeface="Times New Roman"/>
                <a:cs typeface="Times New Roman"/>
              </a:rPr>
              <a:t>S</a:t>
            </a:r>
            <a:r>
              <a:rPr sz="1800" spc="68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2334" y="4555427"/>
            <a:ext cx="1504473" cy="476726"/>
          </a:xfrm>
          <a:custGeom>
            <a:avLst/>
            <a:gdLst/>
            <a:ahLst/>
            <a:cxnLst/>
            <a:rect l="l" t="t" r="r" b="b"/>
            <a:pathLst>
              <a:path w="2005965" h="635634">
                <a:moveTo>
                  <a:pt x="0" y="95326"/>
                </a:moveTo>
                <a:lnTo>
                  <a:pt x="7492" y="58223"/>
                </a:lnTo>
                <a:lnTo>
                  <a:pt x="27922" y="27922"/>
                </a:lnTo>
                <a:lnTo>
                  <a:pt x="58223" y="7492"/>
                </a:lnTo>
                <a:lnTo>
                  <a:pt x="95326" y="0"/>
                </a:lnTo>
                <a:lnTo>
                  <a:pt x="1910257" y="0"/>
                </a:lnTo>
                <a:lnTo>
                  <a:pt x="1947360" y="7492"/>
                </a:lnTo>
                <a:lnTo>
                  <a:pt x="1977661" y="27922"/>
                </a:lnTo>
                <a:lnTo>
                  <a:pt x="1998091" y="58223"/>
                </a:lnTo>
                <a:lnTo>
                  <a:pt x="2005583" y="95326"/>
                </a:lnTo>
                <a:lnTo>
                  <a:pt x="2005583" y="540181"/>
                </a:lnTo>
                <a:lnTo>
                  <a:pt x="1998091" y="577284"/>
                </a:lnTo>
                <a:lnTo>
                  <a:pt x="1977661" y="607585"/>
                </a:lnTo>
                <a:lnTo>
                  <a:pt x="1947360" y="628015"/>
                </a:lnTo>
                <a:lnTo>
                  <a:pt x="1910257" y="635508"/>
                </a:lnTo>
                <a:lnTo>
                  <a:pt x="95326" y="635508"/>
                </a:lnTo>
                <a:lnTo>
                  <a:pt x="58223" y="628015"/>
                </a:lnTo>
                <a:lnTo>
                  <a:pt x="27922" y="607585"/>
                </a:lnTo>
                <a:lnTo>
                  <a:pt x="7492" y="577284"/>
                </a:lnTo>
                <a:lnTo>
                  <a:pt x="0" y="540181"/>
                </a:lnTo>
                <a:lnTo>
                  <a:pt x="0" y="95326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7" name="object 17"/>
          <p:cNvSpPr txBox="1"/>
          <p:nvPr/>
        </p:nvSpPr>
        <p:spPr>
          <a:xfrm>
            <a:off x="5475254" y="4631588"/>
            <a:ext cx="480060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30" dirty="0">
                <a:latin typeface="Times New Roman"/>
                <a:cs typeface="Times New Roman"/>
              </a:rPr>
              <a:t>B</a:t>
            </a:r>
            <a:r>
              <a:rPr sz="1800" spc="-4" dirty="0">
                <a:latin typeface="Times New Roman"/>
                <a:cs typeface="Times New Roman"/>
              </a:rPr>
              <a:t>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7130605" y="2262568"/>
            <a:ext cx="1504473" cy="476726"/>
          </a:xfrm>
          <a:custGeom>
            <a:avLst/>
            <a:gdLst/>
            <a:ahLst/>
            <a:cxnLst/>
            <a:rect l="l" t="t" r="r" b="b"/>
            <a:pathLst>
              <a:path w="2005965" h="635635">
                <a:moveTo>
                  <a:pt x="0" y="95326"/>
                </a:moveTo>
                <a:lnTo>
                  <a:pt x="7492" y="58223"/>
                </a:lnTo>
                <a:lnTo>
                  <a:pt x="27922" y="27922"/>
                </a:lnTo>
                <a:lnTo>
                  <a:pt x="58223" y="7492"/>
                </a:lnTo>
                <a:lnTo>
                  <a:pt x="95326" y="0"/>
                </a:lnTo>
                <a:lnTo>
                  <a:pt x="1910257" y="0"/>
                </a:lnTo>
                <a:lnTo>
                  <a:pt x="1947360" y="7492"/>
                </a:lnTo>
                <a:lnTo>
                  <a:pt x="1977661" y="27922"/>
                </a:lnTo>
                <a:lnTo>
                  <a:pt x="1998091" y="58223"/>
                </a:lnTo>
                <a:lnTo>
                  <a:pt x="2005583" y="95326"/>
                </a:lnTo>
                <a:lnTo>
                  <a:pt x="2005583" y="540181"/>
                </a:lnTo>
                <a:lnTo>
                  <a:pt x="1998091" y="577284"/>
                </a:lnTo>
                <a:lnTo>
                  <a:pt x="1977661" y="607585"/>
                </a:lnTo>
                <a:lnTo>
                  <a:pt x="1947360" y="628015"/>
                </a:lnTo>
                <a:lnTo>
                  <a:pt x="1910257" y="635508"/>
                </a:lnTo>
                <a:lnTo>
                  <a:pt x="95326" y="635508"/>
                </a:lnTo>
                <a:lnTo>
                  <a:pt x="58223" y="628015"/>
                </a:lnTo>
                <a:lnTo>
                  <a:pt x="27922" y="607585"/>
                </a:lnTo>
                <a:lnTo>
                  <a:pt x="7492" y="577284"/>
                </a:lnTo>
                <a:lnTo>
                  <a:pt x="0" y="540181"/>
                </a:lnTo>
                <a:lnTo>
                  <a:pt x="0" y="95326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20" name="object 20"/>
          <p:cNvSpPr txBox="1"/>
          <p:nvPr/>
        </p:nvSpPr>
        <p:spPr>
          <a:xfrm>
            <a:off x="7663249" y="2338771"/>
            <a:ext cx="4643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68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30605" y="3037522"/>
            <a:ext cx="1504473" cy="476726"/>
          </a:xfrm>
          <a:custGeom>
            <a:avLst/>
            <a:gdLst/>
            <a:ahLst/>
            <a:cxnLst/>
            <a:rect l="l" t="t" r="r" b="b"/>
            <a:pathLst>
              <a:path w="2005965" h="635635">
                <a:moveTo>
                  <a:pt x="0" y="95326"/>
                </a:moveTo>
                <a:lnTo>
                  <a:pt x="7492" y="58223"/>
                </a:lnTo>
                <a:lnTo>
                  <a:pt x="27922" y="27922"/>
                </a:lnTo>
                <a:lnTo>
                  <a:pt x="58223" y="7492"/>
                </a:lnTo>
                <a:lnTo>
                  <a:pt x="95326" y="0"/>
                </a:lnTo>
                <a:lnTo>
                  <a:pt x="1910257" y="0"/>
                </a:lnTo>
                <a:lnTo>
                  <a:pt x="1947360" y="7492"/>
                </a:lnTo>
                <a:lnTo>
                  <a:pt x="1977661" y="27922"/>
                </a:lnTo>
                <a:lnTo>
                  <a:pt x="1998091" y="58223"/>
                </a:lnTo>
                <a:lnTo>
                  <a:pt x="2005583" y="95326"/>
                </a:lnTo>
                <a:lnTo>
                  <a:pt x="2005583" y="540181"/>
                </a:lnTo>
                <a:lnTo>
                  <a:pt x="1998091" y="577284"/>
                </a:lnTo>
                <a:lnTo>
                  <a:pt x="1977661" y="607585"/>
                </a:lnTo>
                <a:lnTo>
                  <a:pt x="1947360" y="628015"/>
                </a:lnTo>
                <a:lnTo>
                  <a:pt x="1910257" y="635508"/>
                </a:lnTo>
                <a:lnTo>
                  <a:pt x="95326" y="635508"/>
                </a:lnTo>
                <a:lnTo>
                  <a:pt x="58223" y="628015"/>
                </a:lnTo>
                <a:lnTo>
                  <a:pt x="27922" y="607585"/>
                </a:lnTo>
                <a:lnTo>
                  <a:pt x="7492" y="577284"/>
                </a:lnTo>
                <a:lnTo>
                  <a:pt x="0" y="540181"/>
                </a:lnTo>
                <a:lnTo>
                  <a:pt x="0" y="95326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22" name="object 22"/>
          <p:cNvSpPr txBox="1"/>
          <p:nvPr/>
        </p:nvSpPr>
        <p:spPr>
          <a:xfrm>
            <a:off x="7546639" y="3113466"/>
            <a:ext cx="683895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101" dirty="0">
                <a:latin typeface="Times New Roman"/>
                <a:cs typeface="Times New Roman"/>
              </a:rPr>
              <a:t>L</a:t>
            </a:r>
            <a:r>
              <a:rPr sz="1800" spc="-135" dirty="0">
                <a:latin typeface="Times New Roman"/>
                <a:cs typeface="Times New Roman"/>
              </a:rPr>
              <a:t>I</a:t>
            </a:r>
            <a:r>
              <a:rPr sz="1800" spc="-4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30605" y="3812478"/>
            <a:ext cx="1504473" cy="475774"/>
          </a:xfrm>
          <a:custGeom>
            <a:avLst/>
            <a:gdLst/>
            <a:ahLst/>
            <a:cxnLst/>
            <a:rect l="l" t="t" r="r" b="b"/>
            <a:pathLst>
              <a:path w="2005965" h="634364">
                <a:moveTo>
                  <a:pt x="0" y="95097"/>
                </a:moveTo>
                <a:lnTo>
                  <a:pt x="7474" y="58078"/>
                </a:lnTo>
                <a:lnTo>
                  <a:pt x="27855" y="27851"/>
                </a:lnTo>
                <a:lnTo>
                  <a:pt x="58084" y="7472"/>
                </a:lnTo>
                <a:lnTo>
                  <a:pt x="95097" y="0"/>
                </a:lnTo>
                <a:lnTo>
                  <a:pt x="1910486" y="0"/>
                </a:lnTo>
                <a:lnTo>
                  <a:pt x="1947505" y="7472"/>
                </a:lnTo>
                <a:lnTo>
                  <a:pt x="1977732" y="27851"/>
                </a:lnTo>
                <a:lnTo>
                  <a:pt x="1998111" y="58078"/>
                </a:lnTo>
                <a:lnTo>
                  <a:pt x="2005583" y="95097"/>
                </a:lnTo>
                <a:lnTo>
                  <a:pt x="2005583" y="538886"/>
                </a:lnTo>
                <a:lnTo>
                  <a:pt x="1998111" y="575905"/>
                </a:lnTo>
                <a:lnTo>
                  <a:pt x="1977732" y="606132"/>
                </a:lnTo>
                <a:lnTo>
                  <a:pt x="1947505" y="626511"/>
                </a:lnTo>
                <a:lnTo>
                  <a:pt x="1910486" y="633984"/>
                </a:lnTo>
                <a:lnTo>
                  <a:pt x="95097" y="633984"/>
                </a:lnTo>
                <a:lnTo>
                  <a:pt x="58084" y="626509"/>
                </a:lnTo>
                <a:lnTo>
                  <a:pt x="27855" y="606128"/>
                </a:lnTo>
                <a:lnTo>
                  <a:pt x="7474" y="575899"/>
                </a:lnTo>
                <a:lnTo>
                  <a:pt x="0" y="538886"/>
                </a:lnTo>
                <a:lnTo>
                  <a:pt x="0" y="95097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24" name="object 24"/>
          <p:cNvSpPr txBox="1"/>
          <p:nvPr/>
        </p:nvSpPr>
        <p:spPr>
          <a:xfrm>
            <a:off x="7633507" y="3888160"/>
            <a:ext cx="497205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68" dirty="0">
                <a:latin typeface="Times New Roman"/>
                <a:cs typeface="Times New Roman"/>
              </a:rPr>
              <a:t>G</a:t>
            </a:r>
            <a:r>
              <a:rPr sz="1800" spc="-4" dirty="0">
                <a:latin typeface="Times New Roman"/>
                <a:cs typeface="Times New Roman"/>
              </a:rPr>
              <a:t>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30605" y="4564571"/>
            <a:ext cx="1504473" cy="476726"/>
          </a:xfrm>
          <a:custGeom>
            <a:avLst/>
            <a:gdLst/>
            <a:ahLst/>
            <a:cxnLst/>
            <a:rect l="l" t="t" r="r" b="b"/>
            <a:pathLst>
              <a:path w="2005965" h="635634">
                <a:moveTo>
                  <a:pt x="0" y="95326"/>
                </a:moveTo>
                <a:lnTo>
                  <a:pt x="7492" y="58223"/>
                </a:lnTo>
                <a:lnTo>
                  <a:pt x="27922" y="27922"/>
                </a:lnTo>
                <a:lnTo>
                  <a:pt x="58223" y="7492"/>
                </a:lnTo>
                <a:lnTo>
                  <a:pt x="95326" y="0"/>
                </a:lnTo>
                <a:lnTo>
                  <a:pt x="1910257" y="0"/>
                </a:lnTo>
                <a:lnTo>
                  <a:pt x="1947360" y="7492"/>
                </a:lnTo>
                <a:lnTo>
                  <a:pt x="1977661" y="27922"/>
                </a:lnTo>
                <a:lnTo>
                  <a:pt x="1998091" y="58223"/>
                </a:lnTo>
                <a:lnTo>
                  <a:pt x="2005583" y="95326"/>
                </a:lnTo>
                <a:lnTo>
                  <a:pt x="2005583" y="540181"/>
                </a:lnTo>
                <a:lnTo>
                  <a:pt x="1998091" y="577284"/>
                </a:lnTo>
                <a:lnTo>
                  <a:pt x="1977661" y="607585"/>
                </a:lnTo>
                <a:lnTo>
                  <a:pt x="1947360" y="628015"/>
                </a:lnTo>
                <a:lnTo>
                  <a:pt x="1910257" y="635507"/>
                </a:lnTo>
                <a:lnTo>
                  <a:pt x="95326" y="635507"/>
                </a:lnTo>
                <a:lnTo>
                  <a:pt x="58223" y="628015"/>
                </a:lnTo>
                <a:lnTo>
                  <a:pt x="27922" y="607585"/>
                </a:lnTo>
                <a:lnTo>
                  <a:pt x="7492" y="577284"/>
                </a:lnTo>
                <a:lnTo>
                  <a:pt x="0" y="540181"/>
                </a:lnTo>
                <a:lnTo>
                  <a:pt x="0" y="95326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26" name="object 26"/>
          <p:cNvSpPr txBox="1"/>
          <p:nvPr/>
        </p:nvSpPr>
        <p:spPr>
          <a:xfrm>
            <a:off x="7654082" y="4641053"/>
            <a:ext cx="443389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68" dirty="0">
                <a:latin typeface="Times New Roman"/>
                <a:cs typeface="Times New Roman"/>
              </a:rPr>
              <a:t>G</a:t>
            </a:r>
            <a:r>
              <a:rPr sz="1800" spc="-68" dirty="0">
                <a:latin typeface="Times New Roman"/>
                <a:cs typeface="Times New Roman"/>
              </a:rPr>
              <a:t>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804" y="2196852"/>
            <a:ext cx="3541395" cy="19832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Clr>
                <a:srgbClr val="929292"/>
              </a:buClr>
              <a:buSzPct val="75000"/>
              <a:buFont typeface="Arial MT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Read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write common formats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spcBef>
                <a:spcPts val="4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b="1" dirty="0">
                <a:latin typeface="Arial"/>
                <a:cs typeface="Arial"/>
              </a:rPr>
              <a:t>Filter,</a:t>
            </a:r>
            <a:r>
              <a:rPr sz="1800" b="1" spc="-4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group,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aggregate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har char="•"/>
            </a:pPr>
            <a:endParaRPr sz="1875">
              <a:latin typeface="Arial"/>
              <a:cs typeface="Arial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Annotation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Visualization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6982" y="2186566"/>
            <a:ext cx="3914299" cy="19473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508" marR="3810" indent="-241459">
              <a:lnSpc>
                <a:spcPct val="100800"/>
              </a:lnSpc>
              <a:spcBef>
                <a:spcPts val="56"/>
              </a:spcBef>
              <a:buSzPct val="95833"/>
              <a:buChar char="•"/>
              <a:tabLst>
                <a:tab pos="250508" algn="l"/>
                <a:tab pos="250984" algn="l"/>
              </a:tabLst>
            </a:pPr>
            <a:r>
              <a:rPr sz="1800" spc="98" dirty="0">
                <a:latin typeface="Times New Roman"/>
                <a:cs typeface="Times New Roman"/>
              </a:rPr>
              <a:t>Compute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113" dirty="0">
                <a:latin typeface="Times New Roman"/>
                <a:cs typeface="Times New Roman"/>
              </a:rPr>
              <a:t>mean</a:t>
            </a:r>
            <a:r>
              <a:rPr sz="1800" spc="153" dirty="0">
                <a:latin typeface="Times New Roman"/>
                <a:cs typeface="Times New Roman"/>
              </a:rPr>
              <a:t> </a:t>
            </a:r>
            <a:r>
              <a:rPr sz="1800" spc="113" dirty="0">
                <a:latin typeface="Times New Roman"/>
                <a:cs typeface="Times New Roman"/>
              </a:rPr>
              <a:t>depth</a:t>
            </a:r>
            <a:r>
              <a:rPr sz="1800" spc="127" dirty="0">
                <a:latin typeface="Times New Roman"/>
                <a:cs typeface="Times New Roman"/>
              </a:rPr>
              <a:t> </a:t>
            </a:r>
            <a:r>
              <a:rPr sz="1800" spc="109" dirty="0">
                <a:latin typeface="Times New Roman"/>
                <a:cs typeface="Times New Roman"/>
              </a:rPr>
              <a:t>per</a:t>
            </a:r>
            <a:r>
              <a:rPr sz="1800" spc="41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variant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68" dirty="0">
                <a:latin typeface="Times New Roman"/>
                <a:cs typeface="Times New Roman"/>
              </a:rPr>
              <a:t>or </a:t>
            </a:r>
            <a:r>
              <a:rPr sz="1800" spc="-439" dirty="0">
                <a:latin typeface="Times New Roman"/>
                <a:cs typeface="Times New Roman"/>
              </a:rPr>
              <a:t> </a:t>
            </a:r>
            <a:r>
              <a:rPr sz="1800" spc="109" dirty="0">
                <a:latin typeface="Times New Roman"/>
                <a:cs typeface="Times New Roman"/>
              </a:rPr>
              <a:t>per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24" dirty="0">
                <a:latin typeface="Times New Roman"/>
                <a:cs typeface="Times New Roman"/>
              </a:rPr>
              <a:t>samp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53" dirty="0">
                <a:latin typeface="Times New Roman"/>
                <a:cs typeface="Times New Roman"/>
              </a:rPr>
              <a:t>le</a:t>
            </a:r>
            <a:endParaRPr sz="1800">
              <a:latin typeface="Times New Roman"/>
              <a:cs typeface="Times New Roman"/>
            </a:endParaRPr>
          </a:p>
          <a:p>
            <a:pPr marL="720089" lvl="1" indent="-234791">
              <a:lnSpc>
                <a:spcPct val="100000"/>
              </a:lnSpc>
              <a:spcBef>
                <a:spcPts val="398"/>
              </a:spcBef>
              <a:buSzPct val="95000"/>
              <a:buChar char="•"/>
              <a:tabLst>
                <a:tab pos="720089" algn="l"/>
                <a:tab pos="720566" algn="l"/>
              </a:tabLst>
            </a:pPr>
            <a:r>
              <a:rPr sz="1500" spc="38" dirty="0">
                <a:latin typeface="Times New Roman"/>
                <a:cs typeface="Times New Roman"/>
              </a:rPr>
              <a:t>Among</a:t>
            </a:r>
            <a:r>
              <a:rPr sz="1500" spc="124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heterozygotes</a:t>
            </a:r>
            <a:endParaRPr sz="1500">
              <a:latin typeface="Times New Roman"/>
              <a:cs typeface="Times New Roman"/>
            </a:endParaRPr>
          </a:p>
          <a:p>
            <a:pPr marL="720089" lvl="1" indent="-234791">
              <a:lnSpc>
                <a:spcPct val="100000"/>
              </a:lnSpc>
              <a:spcBef>
                <a:spcPts val="371"/>
              </a:spcBef>
              <a:buSzPct val="95000"/>
              <a:buChar char="•"/>
              <a:tabLst>
                <a:tab pos="720089" algn="l"/>
                <a:tab pos="720566" algn="l"/>
              </a:tabLst>
            </a:pPr>
            <a:r>
              <a:rPr sz="1500" spc="56" dirty="0">
                <a:latin typeface="Times New Roman"/>
                <a:cs typeface="Times New Roman"/>
              </a:rPr>
              <a:t>G</a:t>
            </a:r>
            <a:r>
              <a:rPr sz="1500" dirty="0">
                <a:latin typeface="Times New Roman"/>
                <a:cs typeface="Times New Roman"/>
              </a:rPr>
              <a:t>r</a:t>
            </a:r>
            <a:r>
              <a:rPr sz="1500" spc="113" dirty="0">
                <a:latin typeface="Times New Roman"/>
                <a:cs typeface="Times New Roman"/>
              </a:rPr>
              <a:t>o</a:t>
            </a:r>
            <a:r>
              <a:rPr sz="1500" spc="83" dirty="0">
                <a:latin typeface="Times New Roman"/>
                <a:cs typeface="Times New Roman"/>
              </a:rPr>
              <a:t>u</a:t>
            </a:r>
            <a:r>
              <a:rPr sz="1500" spc="139" dirty="0">
                <a:latin typeface="Times New Roman"/>
                <a:cs typeface="Times New Roman"/>
              </a:rPr>
              <a:t>p</a:t>
            </a:r>
            <a:r>
              <a:rPr sz="1500" spc="143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d</a:t>
            </a:r>
            <a:r>
              <a:rPr sz="1500" spc="150" dirty="0">
                <a:latin typeface="Times New Roman"/>
                <a:cs typeface="Times New Roman"/>
              </a:rPr>
              <a:t> </a:t>
            </a:r>
            <a:r>
              <a:rPr sz="1500" spc="139" dirty="0">
                <a:latin typeface="Times New Roman"/>
                <a:cs typeface="Times New Roman"/>
              </a:rPr>
              <a:t>b</a:t>
            </a:r>
            <a:r>
              <a:rPr sz="1500" dirty="0">
                <a:latin typeface="Times New Roman"/>
                <a:cs typeface="Times New Roman"/>
              </a:rPr>
              <a:t>y</a:t>
            </a:r>
            <a:r>
              <a:rPr sz="1500" spc="34" dirty="0">
                <a:latin typeface="Times New Roman"/>
                <a:cs typeface="Times New Roman"/>
              </a:rPr>
              <a:t> </a:t>
            </a:r>
            <a:r>
              <a:rPr sz="1500" spc="143" dirty="0">
                <a:latin typeface="Times New Roman"/>
                <a:cs typeface="Times New Roman"/>
              </a:rPr>
              <a:t>a</a:t>
            </a:r>
            <a:r>
              <a:rPr sz="1500" spc="83" dirty="0">
                <a:latin typeface="Times New Roman"/>
                <a:cs typeface="Times New Roman"/>
              </a:rPr>
              <a:t>n</a:t>
            </a:r>
            <a:r>
              <a:rPr sz="1500" spc="143" dirty="0">
                <a:latin typeface="Times New Roman"/>
                <a:cs typeface="Times New Roman"/>
              </a:rPr>
              <a:t>ce</a:t>
            </a:r>
            <a:r>
              <a:rPr sz="1500" spc="169" dirty="0">
                <a:latin typeface="Times New Roman"/>
                <a:cs typeface="Times New Roman"/>
              </a:rPr>
              <a:t>s</a:t>
            </a:r>
            <a:r>
              <a:rPr sz="1500" spc="56" dirty="0">
                <a:latin typeface="Times New Roman"/>
                <a:cs typeface="Times New Roman"/>
              </a:rPr>
              <a:t>t</a:t>
            </a:r>
            <a:r>
              <a:rPr sz="1500" spc="-8" dirty="0">
                <a:latin typeface="Times New Roman"/>
                <a:cs typeface="Times New Roman"/>
              </a:rPr>
              <a:t>r</a:t>
            </a:r>
            <a:r>
              <a:rPr sz="1500" dirty="0">
                <a:latin typeface="Times New Roman"/>
                <a:cs typeface="Times New Roman"/>
              </a:rPr>
              <a:t>y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86" dirty="0">
                <a:latin typeface="Times New Roman"/>
                <a:cs typeface="Times New Roman"/>
              </a:rPr>
              <a:t>l</a:t>
            </a:r>
            <a:r>
              <a:rPr sz="1500" spc="143" dirty="0">
                <a:latin typeface="Times New Roman"/>
                <a:cs typeface="Times New Roman"/>
              </a:rPr>
              <a:t>a</a:t>
            </a:r>
            <a:r>
              <a:rPr sz="1500" dirty="0">
                <a:latin typeface="Times New Roman"/>
                <a:cs typeface="Times New Roman"/>
              </a:rPr>
              <a:t>b</a:t>
            </a:r>
            <a:r>
              <a:rPr sz="1500" spc="-236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</a:t>
            </a:r>
            <a:r>
              <a:rPr sz="1500" spc="-233" dirty="0">
                <a:latin typeface="Times New Roman"/>
                <a:cs typeface="Times New Roman"/>
              </a:rPr>
              <a:t> </a:t>
            </a:r>
            <a:r>
              <a:rPr sz="1500" spc="-86" dirty="0">
                <a:latin typeface="Times New Roman"/>
                <a:cs typeface="Times New Roman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s </a:t>
            </a:r>
            <a:r>
              <a:rPr sz="1500" spc="-176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&amp;</a:t>
            </a:r>
            <a:r>
              <a:rPr sz="1500" spc="-188" dirty="0">
                <a:latin typeface="Times New Roman"/>
                <a:cs typeface="Times New Roman"/>
              </a:rPr>
              <a:t> </a:t>
            </a:r>
            <a:r>
              <a:rPr sz="1500" spc="169" dirty="0">
                <a:latin typeface="Times New Roman"/>
                <a:cs typeface="Times New Roman"/>
              </a:rPr>
              <a:t>s</a:t>
            </a:r>
            <a:r>
              <a:rPr sz="1500" spc="143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x</a:t>
            </a:r>
            <a:r>
              <a:rPr sz="1500" spc="-233" dirty="0">
                <a:latin typeface="Times New Roman"/>
                <a:cs typeface="Times New Roman"/>
              </a:rPr>
              <a:t> </a:t>
            </a:r>
            <a:endParaRPr sz="15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8"/>
              </a:spcBef>
              <a:buFont typeface="Times New Roman"/>
              <a:buChar char="•"/>
            </a:pPr>
            <a:endParaRPr sz="1838">
              <a:latin typeface="Times New Roman"/>
              <a:cs typeface="Times New Roman"/>
            </a:endParaRPr>
          </a:p>
          <a:p>
            <a:pPr marL="250508" marR="292418" indent="-241459">
              <a:lnSpc>
                <a:spcPct val="100800"/>
              </a:lnSpc>
              <a:buSzPct val="95833"/>
              <a:buChar char="•"/>
              <a:tabLst>
                <a:tab pos="250508" algn="l"/>
                <a:tab pos="250984" algn="l"/>
              </a:tabLst>
            </a:pPr>
            <a:r>
              <a:rPr sz="1800" spc="94" dirty="0">
                <a:latin typeface="Times New Roman"/>
                <a:cs typeface="Times New Roman"/>
              </a:rPr>
              <a:t>C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98" dirty="0">
                <a:latin typeface="Times New Roman"/>
                <a:cs typeface="Times New Roman"/>
              </a:rPr>
              <a:t>un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-251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 </a:t>
            </a:r>
            <a:r>
              <a:rPr sz="1800" spc="-19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214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v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rs</a:t>
            </a:r>
            <a:r>
              <a:rPr sz="1800" spc="-251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98" dirty="0">
                <a:latin typeface="Times New Roman"/>
                <a:cs typeface="Times New Roman"/>
              </a:rPr>
              <a:t>ns  </a:t>
            </a:r>
            <a:r>
              <a:rPr sz="1800" spc="16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ll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 </a:t>
            </a:r>
            <a:r>
              <a:rPr sz="1800" spc="-217" dirty="0">
                <a:latin typeface="Times New Roman"/>
                <a:cs typeface="Times New Roman"/>
              </a:rPr>
              <a:t> </a:t>
            </a:r>
            <a:r>
              <a:rPr sz="1800" spc="169" dirty="0">
                <a:latin typeface="Times New Roman"/>
                <a:cs typeface="Times New Roman"/>
              </a:rPr>
              <a:t>p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49" dirty="0">
                <a:latin typeface="Times New Roman"/>
                <a:cs typeface="Times New Roman"/>
              </a:rPr>
              <a:t> 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139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5" name="object 5"/>
          <p:cNvSpPr txBox="1"/>
          <p:nvPr/>
        </p:nvSpPr>
        <p:spPr>
          <a:xfrm>
            <a:off x="1665885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latin typeface="Arial MT"/>
                <a:cs typeface="Arial MT"/>
              </a:rPr>
              <a:t>Data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5834695" y="1149401"/>
            <a:ext cx="183213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13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98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y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c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6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spc="-34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oo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b</a:t>
            </a:r>
            <a:r>
              <a:rPr sz="1800" spc="-281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271440" y="114480"/>
            <a:ext cx="594900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Effects of genetic variability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Google Shape;203;p29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ftr" idx="36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Google Shape;205;p29"/>
          <p:cNvSpPr/>
          <p:nvPr/>
        </p:nvSpPr>
        <p:spPr>
          <a:xfrm>
            <a:off x="198360" y="3720600"/>
            <a:ext cx="8747280" cy="111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3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Indels with a length divisible by three (i.e. whole codon indels) in coding regions will cause insertions or deletions of whole amino acids into the protein, and are known as </a:t>
            </a: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in-frame deletions or insertions.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3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If the length is not divisible by three, this will cause a f</a:t>
            </a:r>
            <a:r>
              <a:rPr lang="en-US" sz="1200" b="1" strike="noStrike" spc="-1">
                <a:solidFill>
                  <a:srgbClr val="1A1C1A"/>
                </a:solidFill>
                <a:latin typeface="Arial"/>
                <a:ea typeface="Arial"/>
              </a:rPr>
              <a:t>rameshift</a:t>
            </a:r>
            <a:r>
              <a:rPr lang="en-US" sz="1200" b="0" strike="noStrike" spc="-1">
                <a:solidFill>
                  <a:srgbClr val="1A1C1A"/>
                </a:solidFill>
                <a:latin typeface="Arial"/>
                <a:ea typeface="Arial"/>
              </a:rPr>
              <a:t> where all codons downstream of the indel are shifted.</a:t>
            </a:r>
            <a:endParaRPr lang="it-IT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it-IT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Google Shape;206;p29"/>
          <p:cNvPicPr/>
          <p:nvPr/>
        </p:nvPicPr>
        <p:blipFill>
          <a:blip r:embed="rId2"/>
          <a:stretch/>
        </p:blipFill>
        <p:spPr>
          <a:xfrm>
            <a:off x="1609200" y="572400"/>
            <a:ext cx="5925600" cy="3147840"/>
          </a:xfrm>
          <a:prstGeom prst="rect">
            <a:avLst/>
          </a:prstGeom>
          <a:ln w="0">
            <a:noFill/>
          </a:ln>
        </p:spPr>
      </p:pic>
      <p:sp>
        <p:nvSpPr>
          <p:cNvPr id="496" name="Google Shape;207;p29"/>
          <p:cNvSpPr/>
          <p:nvPr/>
        </p:nvSpPr>
        <p:spPr>
          <a:xfrm>
            <a:off x="3470760" y="693720"/>
            <a:ext cx="663120" cy="39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SYN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Google Shape;208;p29"/>
          <p:cNvSpPr/>
          <p:nvPr/>
        </p:nvSpPr>
        <p:spPr>
          <a:xfrm>
            <a:off x="4939920" y="693720"/>
            <a:ext cx="1071720" cy="39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NON-SYN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804" y="2196852"/>
            <a:ext cx="3541395" cy="19832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Clr>
                <a:srgbClr val="929292"/>
              </a:buClr>
              <a:buSzPct val="75000"/>
              <a:buFont typeface="Arial MT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Read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write common formats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spcBef>
                <a:spcPts val="4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Filter,</a:t>
            </a:r>
            <a:r>
              <a:rPr sz="1800" spc="-19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group,</a:t>
            </a:r>
            <a:r>
              <a:rPr sz="1800" spc="-11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aggregate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har char="•"/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Annotation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875">
              <a:latin typeface="Arial"/>
              <a:cs typeface="Arial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Visualization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6982" y="2186565"/>
            <a:ext cx="4226719" cy="2247250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508" marR="176213" indent="-241459">
              <a:lnSpc>
                <a:spcPct val="100400"/>
              </a:lnSpc>
              <a:spcBef>
                <a:spcPts val="64"/>
              </a:spcBef>
              <a:buSzPct val="95833"/>
              <a:buChar char="•"/>
              <a:tabLst>
                <a:tab pos="250508" algn="l"/>
                <a:tab pos="250984" algn="l"/>
              </a:tabLst>
            </a:pPr>
            <a:r>
              <a:rPr sz="1800" spc="30" dirty="0">
                <a:latin typeface="Times New Roman"/>
                <a:cs typeface="Times New Roman"/>
              </a:rPr>
              <a:t>B</a:t>
            </a:r>
            <a:r>
              <a:rPr sz="1800" spc="98" dirty="0">
                <a:latin typeface="Times New Roman"/>
                <a:cs typeface="Times New Roman"/>
              </a:rPr>
              <a:t>u</a:t>
            </a:r>
            <a:r>
              <a:rPr sz="1800" spc="-105" dirty="0">
                <a:latin typeface="Times New Roman"/>
                <a:cs typeface="Times New Roman"/>
              </a:rPr>
              <a:t>il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101" dirty="0">
                <a:latin typeface="Times New Roman"/>
                <a:cs typeface="Times New Roman"/>
              </a:rPr>
              <a:t>-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69" dirty="0">
                <a:latin typeface="Times New Roman"/>
                <a:cs typeface="Times New Roman"/>
              </a:rPr>
              <a:t> </a:t>
            </a:r>
            <a:r>
              <a:rPr sz="1800" spc="68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169" dirty="0">
                <a:latin typeface="Times New Roman"/>
                <a:cs typeface="Times New Roman"/>
              </a:rPr>
              <a:t>pp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71" dirty="0">
                <a:latin typeface="Times New Roman"/>
                <a:cs typeface="Times New Roman"/>
              </a:rPr>
              <a:t>f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98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17" dirty="0">
                <a:latin typeface="Times New Roman"/>
                <a:cs typeface="Times New Roman"/>
              </a:rPr>
              <a:t> </a:t>
            </a:r>
            <a:r>
              <a:rPr sz="1800" spc="-203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4" dirty="0">
                <a:latin typeface="Times New Roman"/>
                <a:cs typeface="Times New Roman"/>
              </a:rPr>
              <a:t>E</a:t>
            </a:r>
            <a:r>
              <a:rPr sz="1800" spc="-71" dirty="0">
                <a:latin typeface="Times New Roman"/>
                <a:cs typeface="Times New Roman"/>
              </a:rPr>
              <a:t>ff</a:t>
            </a:r>
            <a:r>
              <a:rPr sz="1800" spc="161" dirty="0">
                <a:latin typeface="Times New Roman"/>
                <a:cs typeface="Times New Roman"/>
              </a:rPr>
              <a:t>ec</a:t>
            </a:r>
            <a:r>
              <a:rPr sz="1800" dirty="0">
                <a:latin typeface="Times New Roman"/>
                <a:cs typeface="Times New Roman"/>
              </a:rPr>
              <a:t>t 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169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38" dirty="0">
                <a:latin typeface="Times New Roman"/>
                <a:cs typeface="Times New Roman"/>
              </a:rPr>
              <a:t> </a:t>
            </a:r>
            <a:r>
              <a:rPr sz="1800" spc="-135" dirty="0">
                <a:latin typeface="Times New Roman"/>
                <a:cs typeface="Times New Roman"/>
              </a:rPr>
              <a:t>(</a:t>
            </a:r>
            <a:r>
              <a:rPr sz="1800" spc="-203" dirty="0">
                <a:latin typeface="Times New Roman"/>
                <a:cs typeface="Times New Roman"/>
              </a:rPr>
              <a:t>V</a:t>
            </a:r>
            <a:r>
              <a:rPr sz="1800" spc="-4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135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79" dirty="0">
                <a:latin typeface="Times New Roman"/>
                <a:cs typeface="Times New Roman"/>
              </a:rPr>
              <a:t> </a:t>
            </a:r>
            <a:r>
              <a:rPr sz="1800" spc="-38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17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281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98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06" dirty="0">
                <a:latin typeface="Times New Roman"/>
                <a:cs typeface="Times New Roman"/>
              </a:rPr>
              <a:t> 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spc="161" dirty="0">
                <a:latin typeface="Times New Roman"/>
                <a:cs typeface="Times New Roman"/>
              </a:rPr>
              <a:t>e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98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o  </a:t>
            </a:r>
            <a:r>
              <a:rPr sz="1800" spc="45" dirty="0">
                <a:latin typeface="Times New Roman"/>
                <a:cs typeface="Times New Roman"/>
              </a:rPr>
              <a:t>you</a:t>
            </a:r>
            <a:r>
              <a:rPr sz="1800" spc="139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don’t</a:t>
            </a:r>
            <a:r>
              <a:rPr sz="1800" spc="98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have</a:t>
            </a:r>
            <a:r>
              <a:rPr sz="1800" spc="217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to!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har char="•"/>
            </a:pPr>
            <a:endParaRPr sz="1875">
              <a:latin typeface="Times New Roman"/>
              <a:cs typeface="Times New Roman"/>
            </a:endParaRPr>
          </a:p>
          <a:p>
            <a:pPr marL="250508" marR="3810" indent="-241459">
              <a:lnSpc>
                <a:spcPct val="100000"/>
              </a:lnSpc>
              <a:buSzPct val="95833"/>
              <a:buChar char="•"/>
              <a:tabLst>
                <a:tab pos="250508" algn="l"/>
                <a:tab pos="250984" algn="l"/>
              </a:tabLst>
            </a:pPr>
            <a:r>
              <a:rPr sz="1800" dirty="0">
                <a:latin typeface="Times New Roman"/>
                <a:cs typeface="Times New Roman"/>
              </a:rPr>
              <a:t>J</a:t>
            </a:r>
            <a:r>
              <a:rPr sz="1800" spc="-217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50" dirty="0">
                <a:latin typeface="Times New Roman"/>
                <a:cs typeface="Times New Roman"/>
              </a:rPr>
              <a:t> </a:t>
            </a:r>
            <a:r>
              <a:rPr sz="1800" spc="68" dirty="0">
                <a:latin typeface="Times New Roman"/>
                <a:cs typeface="Times New Roman"/>
              </a:rPr>
              <a:t>w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r>
              <a:rPr sz="1800" spc="143" dirty="0">
                <a:latin typeface="Times New Roman"/>
                <a:cs typeface="Times New Roman"/>
              </a:rPr>
              <a:t> 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98" dirty="0">
                <a:latin typeface="Times New Roman"/>
                <a:cs typeface="Times New Roman"/>
              </a:rPr>
              <a:t>nn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s </a:t>
            </a:r>
            <a:r>
              <a:rPr sz="1800" spc="-199" dirty="0">
                <a:latin typeface="Times New Roman"/>
                <a:cs typeface="Times New Roman"/>
              </a:rPr>
              <a:t> </a:t>
            </a:r>
            <a:r>
              <a:rPr sz="1800" spc="169" dirty="0">
                <a:latin typeface="Times New Roman"/>
                <a:cs typeface="Times New Roman"/>
              </a:rPr>
              <a:t>b</a:t>
            </a:r>
            <a:r>
              <a:rPr sz="1800" dirty="0">
                <a:latin typeface="Times New Roman"/>
                <a:cs typeface="Times New Roman"/>
              </a:rPr>
              <a:t>y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98" dirty="0">
                <a:latin typeface="Times New Roman"/>
                <a:cs typeface="Times New Roman"/>
              </a:rPr>
              <a:t>n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l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98" dirty="0">
                <a:latin typeface="Times New Roman"/>
                <a:cs typeface="Times New Roman"/>
              </a:rPr>
              <a:t>u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,  </a:t>
            </a:r>
            <a:r>
              <a:rPr sz="1800" spc="11" dirty="0">
                <a:latin typeface="Times New Roman"/>
                <a:cs typeface="Times New Roman"/>
              </a:rPr>
              <a:t>inte</a:t>
            </a:r>
            <a:r>
              <a:rPr sz="1800" spc="-29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rva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-53" dirty="0">
                <a:latin typeface="Times New Roman"/>
                <a:cs typeface="Times New Roman"/>
              </a:rPr>
              <a:t>l,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98" dirty="0">
                <a:latin typeface="Times New Roman"/>
                <a:cs typeface="Times New Roman"/>
              </a:rPr>
              <a:t>gene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875">
              <a:latin typeface="Times New Roman"/>
              <a:cs typeface="Times New Roman"/>
            </a:endParaRPr>
          </a:p>
          <a:p>
            <a:pPr marL="250508" indent="-216694">
              <a:lnSpc>
                <a:spcPct val="100000"/>
              </a:lnSpc>
              <a:buSzPct val="75000"/>
              <a:buChar char="•"/>
              <a:tabLst>
                <a:tab pos="250508" algn="l"/>
                <a:tab pos="250984" algn="l"/>
              </a:tabLst>
            </a:pPr>
            <a:r>
              <a:rPr sz="1800" spc="-131" dirty="0">
                <a:latin typeface="Times New Roman"/>
                <a:cs typeface="Times New Roman"/>
              </a:rPr>
              <a:t>A</a:t>
            </a:r>
            <a:r>
              <a:rPr sz="1800" spc="98" dirty="0">
                <a:latin typeface="Times New Roman"/>
                <a:cs typeface="Times New Roman"/>
              </a:rPr>
              <a:t>nn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89" dirty="0">
                <a:latin typeface="Times New Roman"/>
                <a:cs typeface="Times New Roman"/>
              </a:rPr>
              <a:t> 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-105" dirty="0">
                <a:latin typeface="Times New Roman"/>
                <a:cs typeface="Times New Roman"/>
              </a:rPr>
              <a:t>i</a:t>
            </a:r>
            <a:r>
              <a:rPr sz="1800" spc="13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sz="1800" spc="143" dirty="0">
                <a:latin typeface="Times New Roman"/>
                <a:cs typeface="Times New Roman"/>
              </a:rPr>
              <a:t> </a:t>
            </a:r>
            <a:r>
              <a:rPr sz="1800" spc="169" dirty="0">
                <a:latin typeface="Times New Roman"/>
                <a:cs typeface="Times New Roman"/>
              </a:rPr>
              <a:t>d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64" dirty="0">
                <a:latin typeface="Times New Roman"/>
                <a:cs typeface="Times New Roman"/>
              </a:rPr>
              <a:t>t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169" dirty="0">
                <a:latin typeface="Times New Roman"/>
                <a:cs typeface="Times New Roman"/>
              </a:rPr>
              <a:t>b</a:t>
            </a:r>
            <a:r>
              <a:rPr sz="1800" spc="161" dirty="0">
                <a:latin typeface="Times New Roman"/>
                <a:cs typeface="Times New Roman"/>
              </a:rPr>
              <a:t>a</a:t>
            </a:r>
            <a:r>
              <a:rPr sz="1800" spc="199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5" name="object 5"/>
          <p:cNvSpPr txBox="1"/>
          <p:nvPr/>
        </p:nvSpPr>
        <p:spPr>
          <a:xfrm>
            <a:off x="1665885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latin typeface="Arial MT"/>
                <a:cs typeface="Arial MT"/>
              </a:rPr>
              <a:t>Data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5834695" y="1149401"/>
            <a:ext cx="183213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13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98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y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c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6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spc="-34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oo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b</a:t>
            </a:r>
            <a:r>
              <a:rPr sz="1800" spc="-281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804" y="2196852"/>
            <a:ext cx="3541395" cy="19832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Clr>
                <a:srgbClr val="929292"/>
              </a:buClr>
              <a:buSzPct val="75000"/>
              <a:buFont typeface="Arial MT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Read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write common formats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spcBef>
                <a:spcPts val="4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Filter,</a:t>
            </a:r>
            <a:r>
              <a:rPr sz="1800" spc="-19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group,</a:t>
            </a:r>
            <a:r>
              <a:rPr sz="1800" spc="-11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aggregate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har char="•"/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Annotation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4" name="object 4"/>
          <p:cNvSpPr txBox="1"/>
          <p:nvPr/>
        </p:nvSpPr>
        <p:spPr>
          <a:xfrm>
            <a:off x="1665885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latin typeface="Arial MT"/>
                <a:cs typeface="Arial MT"/>
              </a:rPr>
              <a:t>Data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6" name="object 6"/>
          <p:cNvSpPr txBox="1"/>
          <p:nvPr/>
        </p:nvSpPr>
        <p:spPr>
          <a:xfrm>
            <a:off x="5834695" y="1149401"/>
            <a:ext cx="183213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13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98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y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c</a:t>
            </a:r>
            <a:r>
              <a:rPr sz="1800" spc="-289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6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spc="-34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oo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b</a:t>
            </a:r>
            <a:r>
              <a:rPr sz="1800" spc="-281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grpSp>
        <p:nvGrpSpPr>
          <p:cNvPr id="8" name="object 8"/>
          <p:cNvGrpSpPr/>
          <p:nvPr/>
        </p:nvGrpSpPr>
        <p:grpSpPr>
          <a:xfrm>
            <a:off x="5179790" y="2038826"/>
            <a:ext cx="2996565" cy="2967990"/>
            <a:chOff x="6906386" y="2718435"/>
            <a:chExt cx="3995420" cy="39573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5911" y="2727960"/>
              <a:ext cx="3976103" cy="3938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11149" y="2723197"/>
              <a:ext cx="3985895" cy="3947795"/>
            </a:xfrm>
            <a:custGeom>
              <a:avLst/>
              <a:gdLst/>
              <a:ahLst/>
              <a:cxnLst/>
              <a:rect l="l" t="t" r="r" b="b"/>
              <a:pathLst>
                <a:path w="3985895" h="3947795">
                  <a:moveTo>
                    <a:pt x="0" y="0"/>
                  </a:moveTo>
                  <a:lnTo>
                    <a:pt x="3985640" y="0"/>
                  </a:lnTo>
                  <a:lnTo>
                    <a:pt x="3985640" y="3947541"/>
                  </a:lnTo>
                  <a:lnTo>
                    <a:pt x="0" y="394754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88707" y="3596640"/>
              <a:ext cx="2761615" cy="140335"/>
            </a:xfrm>
            <a:custGeom>
              <a:avLst/>
              <a:gdLst/>
              <a:ahLst/>
              <a:cxnLst/>
              <a:rect l="l" t="t" r="r" b="b"/>
              <a:pathLst>
                <a:path w="2761615" h="140335">
                  <a:moveTo>
                    <a:pt x="276148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2761488" y="140207"/>
                  </a:lnTo>
                  <a:lnTo>
                    <a:pt x="2761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88707" y="3596640"/>
              <a:ext cx="2761615" cy="140335"/>
            </a:xfrm>
            <a:custGeom>
              <a:avLst/>
              <a:gdLst/>
              <a:ahLst/>
              <a:cxnLst/>
              <a:rect l="l" t="t" r="r" b="b"/>
              <a:pathLst>
                <a:path w="2761615" h="140335">
                  <a:moveTo>
                    <a:pt x="0" y="0"/>
                  </a:moveTo>
                  <a:lnTo>
                    <a:pt x="2761488" y="0"/>
                  </a:lnTo>
                  <a:lnTo>
                    <a:pt x="2761488" y="140207"/>
                  </a:lnTo>
                  <a:lnTo>
                    <a:pt x="0" y="1402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99259" y="3357724"/>
            <a:ext cx="852964" cy="537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23"/>
              </a:lnSpc>
            </a:pPr>
            <a:r>
              <a:rPr sz="1200" spc="-8" dirty="0">
                <a:latin typeface="Arial MT"/>
                <a:cs typeface="Arial MT"/>
              </a:rPr>
              <a:t>UKBB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8" dirty="0">
                <a:latin typeface="Arial MT"/>
                <a:cs typeface="Arial MT"/>
              </a:rPr>
              <a:t>Rapid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23" dirty="0">
                <a:latin typeface="Times New Roman"/>
                <a:cs typeface="Times New Roman"/>
              </a:rPr>
              <a:t>GWAS</a:t>
            </a:r>
            <a:endParaRPr sz="1200">
              <a:latin typeface="Times New Roman"/>
              <a:cs typeface="Times New Roman"/>
            </a:endParaRPr>
          </a:p>
          <a:p>
            <a:pPr marL="1429" algn="ctr">
              <a:lnSpc>
                <a:spcPct val="100000"/>
              </a:lnSpc>
              <a:spcBef>
                <a:spcPts val="8"/>
              </a:spcBef>
            </a:pPr>
            <a:r>
              <a:rPr sz="1200" spc="56" dirty="0">
                <a:latin typeface="Times New Roman"/>
                <a:cs typeface="Times New Roman"/>
              </a:rPr>
              <a:t>association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97147" y="2207133"/>
            <a:ext cx="4311491" cy="2805113"/>
          </a:xfrm>
          <a:custGeom>
            <a:avLst/>
            <a:gdLst/>
            <a:ahLst/>
            <a:cxnLst/>
            <a:rect l="l" t="t" r="r" b="b"/>
            <a:pathLst>
              <a:path w="5748655" h="3740150">
                <a:moveTo>
                  <a:pt x="5748528" y="0"/>
                </a:moveTo>
                <a:lnTo>
                  <a:pt x="0" y="0"/>
                </a:lnTo>
                <a:lnTo>
                  <a:pt x="0" y="3739896"/>
                </a:lnTo>
                <a:lnTo>
                  <a:pt x="5748528" y="3739896"/>
                </a:lnTo>
                <a:lnTo>
                  <a:pt x="5748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4" name="object 4"/>
          <p:cNvSpPr txBox="1"/>
          <p:nvPr/>
        </p:nvSpPr>
        <p:spPr>
          <a:xfrm>
            <a:off x="4632127" y="2210111"/>
            <a:ext cx="368855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Statistical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methods</a:t>
            </a:r>
            <a:r>
              <a:rPr sz="1800" b="1" spc="-8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genetics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2127" y="2761037"/>
            <a:ext cx="1696403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Linear</a:t>
            </a:r>
            <a:r>
              <a:rPr sz="1800" spc="-45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algebra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1717321" y="1164116"/>
            <a:ext cx="1324451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34" dirty="0">
                <a:solidFill>
                  <a:srgbClr val="5E5E5E"/>
                </a:solidFill>
                <a:latin typeface="Times New Roman"/>
                <a:cs typeface="Times New Roman"/>
              </a:rPr>
              <a:t>D</a:t>
            </a:r>
            <a:r>
              <a:rPr sz="1800" spc="161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64" dirty="0">
                <a:solidFill>
                  <a:srgbClr val="5E5E5E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a</a:t>
            </a:r>
            <a:r>
              <a:rPr sz="1800" spc="206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s</a:t>
            </a:r>
            <a:r>
              <a:rPr sz="1800" spc="-251" dirty="0">
                <a:solidFill>
                  <a:srgbClr val="5E5E5E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li</a:t>
            </a:r>
            <a:r>
              <a:rPr sz="1800" spc="98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1800" spc="135" dirty="0">
                <a:solidFill>
                  <a:srgbClr val="5E5E5E"/>
                </a:solidFill>
                <a:latin typeface="Times New Roman"/>
                <a:cs typeface="Times New Roman"/>
              </a:rPr>
              <a:t>g</a:t>
            </a:r>
            <a:r>
              <a:rPr sz="1800" spc="-105" dirty="0">
                <a:solidFill>
                  <a:srgbClr val="5E5E5E"/>
                </a:solidFill>
                <a:latin typeface="Times New Roman"/>
                <a:cs typeface="Times New Roman"/>
              </a:rPr>
              <a:t>i</a:t>
            </a:r>
            <a:r>
              <a:rPr sz="1800" spc="98" dirty="0">
                <a:solidFill>
                  <a:srgbClr val="5E5E5E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5E5E5E"/>
                </a:solidFill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0298" y="1028701"/>
            <a:ext cx="4166235" cy="563880"/>
          </a:xfrm>
          <a:custGeom>
            <a:avLst/>
            <a:gdLst/>
            <a:ahLst/>
            <a:cxnLst/>
            <a:rect l="l" t="t" r="r" b="b"/>
            <a:pathLst>
              <a:path w="5554980" h="751839">
                <a:moveTo>
                  <a:pt x="5444312" y="0"/>
                </a:moveTo>
                <a:lnTo>
                  <a:pt x="110667" y="0"/>
                </a:lnTo>
                <a:lnTo>
                  <a:pt x="67588" y="8696"/>
                </a:lnTo>
                <a:lnTo>
                  <a:pt x="32411" y="32411"/>
                </a:lnTo>
                <a:lnTo>
                  <a:pt x="8696" y="67588"/>
                </a:lnTo>
                <a:lnTo>
                  <a:pt x="0" y="110667"/>
                </a:lnTo>
                <a:lnTo>
                  <a:pt x="0" y="640664"/>
                </a:lnTo>
                <a:lnTo>
                  <a:pt x="8696" y="683743"/>
                </a:lnTo>
                <a:lnTo>
                  <a:pt x="32411" y="718920"/>
                </a:lnTo>
                <a:lnTo>
                  <a:pt x="67588" y="742635"/>
                </a:lnTo>
                <a:lnTo>
                  <a:pt x="110667" y="751332"/>
                </a:lnTo>
                <a:lnTo>
                  <a:pt x="5444312" y="751332"/>
                </a:lnTo>
                <a:lnTo>
                  <a:pt x="5487391" y="742635"/>
                </a:lnTo>
                <a:lnTo>
                  <a:pt x="5522568" y="718920"/>
                </a:lnTo>
                <a:lnTo>
                  <a:pt x="5546283" y="683743"/>
                </a:lnTo>
                <a:lnTo>
                  <a:pt x="5554980" y="640664"/>
                </a:lnTo>
                <a:lnTo>
                  <a:pt x="5554980" y="110667"/>
                </a:lnTo>
                <a:lnTo>
                  <a:pt x="5546283" y="67588"/>
                </a:lnTo>
                <a:lnTo>
                  <a:pt x="5522568" y="32411"/>
                </a:lnTo>
                <a:lnTo>
                  <a:pt x="5487391" y="8696"/>
                </a:lnTo>
                <a:lnTo>
                  <a:pt x="5444312" y="0"/>
                </a:lnTo>
                <a:close/>
              </a:path>
            </a:pathLst>
          </a:custGeom>
          <a:solidFill>
            <a:srgbClr val="B3F7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9" name="object 9"/>
          <p:cNvSpPr txBox="1"/>
          <p:nvPr/>
        </p:nvSpPr>
        <p:spPr>
          <a:xfrm>
            <a:off x="5771854" y="1149401"/>
            <a:ext cx="179879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Analytical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toolbox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181" y="1490473"/>
            <a:ext cx="8531543" cy="495300"/>
          </a:xfrm>
          <a:custGeom>
            <a:avLst/>
            <a:gdLst/>
            <a:ahLst/>
            <a:cxnLst/>
            <a:rect l="l" t="t" r="r" b="b"/>
            <a:pathLst>
              <a:path w="11375390" h="660400">
                <a:moveTo>
                  <a:pt x="11264544" y="0"/>
                </a:moveTo>
                <a:lnTo>
                  <a:pt x="110591" y="0"/>
                </a:lnTo>
                <a:lnTo>
                  <a:pt x="67545" y="8691"/>
                </a:lnTo>
                <a:lnTo>
                  <a:pt x="32392" y="32392"/>
                </a:lnTo>
                <a:lnTo>
                  <a:pt x="8691" y="67545"/>
                </a:lnTo>
                <a:lnTo>
                  <a:pt x="0" y="110591"/>
                </a:lnTo>
                <a:lnTo>
                  <a:pt x="0" y="549300"/>
                </a:lnTo>
                <a:lnTo>
                  <a:pt x="8691" y="592346"/>
                </a:lnTo>
                <a:lnTo>
                  <a:pt x="32392" y="627499"/>
                </a:lnTo>
                <a:lnTo>
                  <a:pt x="67545" y="651200"/>
                </a:lnTo>
                <a:lnTo>
                  <a:pt x="110591" y="659892"/>
                </a:lnTo>
                <a:lnTo>
                  <a:pt x="11264544" y="659892"/>
                </a:lnTo>
                <a:lnTo>
                  <a:pt x="11307590" y="651200"/>
                </a:lnTo>
                <a:lnTo>
                  <a:pt x="11342743" y="627499"/>
                </a:lnTo>
                <a:lnTo>
                  <a:pt x="11366444" y="592346"/>
                </a:lnTo>
                <a:lnTo>
                  <a:pt x="11375136" y="549300"/>
                </a:lnTo>
                <a:lnTo>
                  <a:pt x="11375136" y="110591"/>
                </a:lnTo>
                <a:lnTo>
                  <a:pt x="11366444" y="67545"/>
                </a:lnTo>
                <a:lnTo>
                  <a:pt x="11342743" y="32392"/>
                </a:lnTo>
                <a:lnTo>
                  <a:pt x="11307590" y="8691"/>
                </a:lnTo>
                <a:lnTo>
                  <a:pt x="11264544" y="0"/>
                </a:lnTo>
                <a:close/>
              </a:path>
            </a:pathLst>
          </a:custGeom>
          <a:solidFill>
            <a:srgbClr val="B1F9A0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grpSp>
        <p:nvGrpSpPr>
          <p:cNvPr id="11" name="object 11"/>
          <p:cNvGrpSpPr/>
          <p:nvPr/>
        </p:nvGrpSpPr>
        <p:grpSpPr>
          <a:xfrm>
            <a:off x="233171" y="2432191"/>
            <a:ext cx="3930968" cy="2412206"/>
            <a:chOff x="310895" y="3242921"/>
            <a:chExt cx="5241290" cy="32162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5" y="3242921"/>
              <a:ext cx="5241035" cy="32157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3221" y="3320032"/>
              <a:ext cx="2542540" cy="873760"/>
            </a:xfrm>
            <a:custGeom>
              <a:avLst/>
              <a:gdLst/>
              <a:ahLst/>
              <a:cxnLst/>
              <a:rect l="l" t="t" r="r" b="b"/>
              <a:pathLst>
                <a:path w="2542540" h="873760">
                  <a:moveTo>
                    <a:pt x="2403297" y="0"/>
                  </a:moveTo>
                  <a:lnTo>
                    <a:pt x="138734" y="0"/>
                  </a:lnTo>
                  <a:lnTo>
                    <a:pt x="94884" y="7072"/>
                  </a:lnTo>
                  <a:lnTo>
                    <a:pt x="56800" y="26768"/>
                  </a:lnTo>
                  <a:lnTo>
                    <a:pt x="26768" y="56800"/>
                  </a:lnTo>
                  <a:lnTo>
                    <a:pt x="7072" y="94884"/>
                  </a:lnTo>
                  <a:lnTo>
                    <a:pt x="0" y="138734"/>
                  </a:lnTo>
                  <a:lnTo>
                    <a:pt x="0" y="734517"/>
                  </a:lnTo>
                  <a:lnTo>
                    <a:pt x="7072" y="778367"/>
                  </a:lnTo>
                  <a:lnTo>
                    <a:pt x="26768" y="816451"/>
                  </a:lnTo>
                  <a:lnTo>
                    <a:pt x="56800" y="846483"/>
                  </a:lnTo>
                  <a:lnTo>
                    <a:pt x="94884" y="866179"/>
                  </a:lnTo>
                  <a:lnTo>
                    <a:pt x="138734" y="873251"/>
                  </a:lnTo>
                  <a:lnTo>
                    <a:pt x="2403297" y="873251"/>
                  </a:lnTo>
                  <a:lnTo>
                    <a:pt x="2447147" y="866179"/>
                  </a:lnTo>
                  <a:lnTo>
                    <a:pt x="2485231" y="846483"/>
                  </a:lnTo>
                  <a:lnTo>
                    <a:pt x="2515263" y="816451"/>
                  </a:lnTo>
                  <a:lnTo>
                    <a:pt x="2534959" y="778367"/>
                  </a:lnTo>
                  <a:lnTo>
                    <a:pt x="2542032" y="734517"/>
                  </a:lnTo>
                  <a:lnTo>
                    <a:pt x="2542032" y="138734"/>
                  </a:lnTo>
                  <a:lnTo>
                    <a:pt x="2534959" y="94884"/>
                  </a:lnTo>
                  <a:lnTo>
                    <a:pt x="2515263" y="56800"/>
                  </a:lnTo>
                  <a:lnTo>
                    <a:pt x="2485231" y="26768"/>
                  </a:lnTo>
                  <a:lnTo>
                    <a:pt x="2447147" y="7072"/>
                  </a:lnTo>
                  <a:lnTo>
                    <a:pt x="240329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221" y="3320032"/>
              <a:ext cx="2542540" cy="873760"/>
            </a:xfrm>
            <a:custGeom>
              <a:avLst/>
              <a:gdLst/>
              <a:ahLst/>
              <a:cxnLst/>
              <a:rect l="l" t="t" r="r" b="b"/>
              <a:pathLst>
                <a:path w="2542540" h="873760">
                  <a:moveTo>
                    <a:pt x="0" y="138734"/>
                  </a:moveTo>
                  <a:lnTo>
                    <a:pt x="7072" y="94884"/>
                  </a:lnTo>
                  <a:lnTo>
                    <a:pt x="26768" y="56800"/>
                  </a:lnTo>
                  <a:lnTo>
                    <a:pt x="56800" y="26768"/>
                  </a:lnTo>
                  <a:lnTo>
                    <a:pt x="94884" y="7072"/>
                  </a:lnTo>
                  <a:lnTo>
                    <a:pt x="138734" y="0"/>
                  </a:lnTo>
                  <a:lnTo>
                    <a:pt x="2403297" y="0"/>
                  </a:lnTo>
                  <a:lnTo>
                    <a:pt x="2447147" y="7072"/>
                  </a:lnTo>
                  <a:lnTo>
                    <a:pt x="2485231" y="26768"/>
                  </a:lnTo>
                  <a:lnTo>
                    <a:pt x="2515263" y="56800"/>
                  </a:lnTo>
                  <a:lnTo>
                    <a:pt x="2534959" y="94884"/>
                  </a:lnTo>
                  <a:lnTo>
                    <a:pt x="2542032" y="138734"/>
                  </a:lnTo>
                  <a:lnTo>
                    <a:pt x="2542032" y="734517"/>
                  </a:lnTo>
                  <a:lnTo>
                    <a:pt x="2534959" y="778367"/>
                  </a:lnTo>
                  <a:lnTo>
                    <a:pt x="2515263" y="816451"/>
                  </a:lnTo>
                  <a:lnTo>
                    <a:pt x="2485231" y="846483"/>
                  </a:lnTo>
                  <a:lnTo>
                    <a:pt x="2447147" y="866179"/>
                  </a:lnTo>
                  <a:lnTo>
                    <a:pt x="2403297" y="873251"/>
                  </a:lnTo>
                  <a:lnTo>
                    <a:pt x="138734" y="873251"/>
                  </a:lnTo>
                  <a:lnTo>
                    <a:pt x="94884" y="866179"/>
                  </a:lnTo>
                  <a:lnTo>
                    <a:pt x="56800" y="846483"/>
                  </a:lnTo>
                  <a:lnTo>
                    <a:pt x="26768" y="816451"/>
                  </a:lnTo>
                  <a:lnTo>
                    <a:pt x="7072" y="778367"/>
                  </a:lnTo>
                  <a:lnTo>
                    <a:pt x="0" y="734517"/>
                  </a:lnTo>
                  <a:lnTo>
                    <a:pt x="0" y="13873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9988" y="2515717"/>
            <a:ext cx="1761173" cy="57578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64" algn="ctr">
              <a:lnSpc>
                <a:spcPts val="1481"/>
              </a:lnSpc>
              <a:spcBef>
                <a:spcPts val="98"/>
              </a:spcBef>
            </a:pPr>
            <a:r>
              <a:rPr sz="1238" u="sng" spc="-2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Linear</a:t>
            </a:r>
            <a:r>
              <a:rPr sz="1238" u="sng" spc="-3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38" u="sng" spc="-2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regression</a:t>
            </a:r>
            <a:r>
              <a:rPr sz="1238" u="sng" spc="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1238">
              <a:latin typeface="Arial MT"/>
              <a:cs typeface="Arial MT"/>
            </a:endParaRPr>
          </a:p>
          <a:p>
            <a:pPr marL="9049" marR="3810" algn="ctr">
              <a:lnSpc>
                <a:spcPts val="1440"/>
              </a:lnSpc>
              <a:spcBef>
                <a:spcPts val="45"/>
              </a:spcBef>
            </a:pPr>
            <a:r>
              <a:rPr sz="1200" spc="-8" dirty="0">
                <a:latin typeface="Times New Roman"/>
                <a:cs typeface="Times New Roman"/>
              </a:rPr>
              <a:t>U</a:t>
            </a:r>
            <a:r>
              <a:rPr sz="1200" spc="-4" dirty="0">
                <a:latin typeface="Times New Roman"/>
                <a:cs typeface="Times New Roman"/>
              </a:rPr>
              <a:t>K</a:t>
            </a:r>
            <a:r>
              <a:rPr sz="1200" spc="-34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B</a:t>
            </a:r>
            <a:r>
              <a:rPr sz="1200" spc="-68" dirty="0">
                <a:latin typeface="Times New Roman"/>
                <a:cs typeface="Times New Roman"/>
              </a:rPr>
              <a:t>i</a:t>
            </a:r>
            <a:r>
              <a:rPr sz="1200" spc="79" dirty="0">
                <a:latin typeface="Times New Roman"/>
                <a:cs typeface="Times New Roman"/>
              </a:rPr>
              <a:t>o</a:t>
            </a:r>
            <a:r>
              <a:rPr sz="1200" spc="109" dirty="0">
                <a:latin typeface="Times New Roman"/>
                <a:cs typeface="Times New Roman"/>
              </a:rPr>
              <a:t>b</a:t>
            </a:r>
            <a:r>
              <a:rPr sz="1200" spc="101" dirty="0">
                <a:latin typeface="Times New Roman"/>
                <a:cs typeface="Times New Roman"/>
              </a:rPr>
              <a:t>a</a:t>
            </a:r>
            <a:r>
              <a:rPr sz="1200" spc="64" dirty="0">
                <a:latin typeface="Times New Roman"/>
                <a:cs typeface="Times New Roman"/>
              </a:rPr>
              <a:t>n</a:t>
            </a:r>
            <a:r>
              <a:rPr sz="1200" spc="-4" dirty="0">
                <a:latin typeface="Times New Roman"/>
                <a:cs typeface="Times New Roman"/>
              </a:rPr>
              <a:t>k</a:t>
            </a:r>
            <a:r>
              <a:rPr sz="1200" spc="71" dirty="0">
                <a:latin typeface="Times New Roman"/>
                <a:cs typeface="Times New Roman"/>
              </a:rPr>
              <a:t> 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101" dirty="0">
                <a:latin typeface="Times New Roman"/>
                <a:cs typeface="Times New Roman"/>
              </a:rPr>
              <a:t>a</a:t>
            </a:r>
            <a:r>
              <a:rPr sz="1200" spc="-4" dirty="0">
                <a:latin typeface="Times New Roman"/>
                <a:cs typeface="Times New Roman"/>
              </a:rPr>
              <a:t>p</a:t>
            </a:r>
            <a:r>
              <a:rPr sz="1200" spc="-188" dirty="0">
                <a:latin typeface="Times New Roman"/>
                <a:cs typeface="Times New Roman"/>
              </a:rPr>
              <a:t> </a:t>
            </a:r>
            <a:r>
              <a:rPr sz="1200" spc="-68" dirty="0">
                <a:latin typeface="Times New Roman"/>
                <a:cs typeface="Times New Roman"/>
              </a:rPr>
              <a:t>i</a:t>
            </a:r>
            <a:r>
              <a:rPr sz="1200" spc="-4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39" dirty="0">
                <a:latin typeface="Times New Roman"/>
                <a:cs typeface="Times New Roman"/>
              </a:rPr>
              <a:t> </a:t>
            </a:r>
            <a:r>
              <a:rPr sz="1200" spc="38" dirty="0">
                <a:latin typeface="Times New Roman"/>
                <a:cs typeface="Times New Roman"/>
              </a:rPr>
              <a:t>G</a:t>
            </a:r>
            <a:r>
              <a:rPr sz="1200" spc="-30" dirty="0">
                <a:latin typeface="Times New Roman"/>
                <a:cs typeface="Times New Roman"/>
              </a:rPr>
              <a:t>W</a:t>
            </a:r>
            <a:r>
              <a:rPr sz="1200" spc="-98" dirty="0">
                <a:latin typeface="Times New Roman"/>
                <a:cs typeface="Times New Roman"/>
              </a:rPr>
              <a:t>A</a:t>
            </a:r>
            <a:r>
              <a:rPr sz="1200" spc="-4" dirty="0">
                <a:latin typeface="Times New Roman"/>
                <a:cs typeface="Times New Roman"/>
              </a:rPr>
              <a:t>S  </a:t>
            </a:r>
            <a:r>
              <a:rPr sz="1200" spc="-26" dirty="0">
                <a:latin typeface="Times New Roman"/>
                <a:cs typeface="Times New Roman"/>
              </a:rPr>
              <a:t>M</a:t>
            </a:r>
            <a:r>
              <a:rPr sz="1200" spc="-4" dirty="0">
                <a:latin typeface="Times New Roman"/>
                <a:cs typeface="Times New Roman"/>
              </a:rPr>
              <a:t>a</a:t>
            </a:r>
            <a:r>
              <a:rPr sz="1200" spc="-195" dirty="0">
                <a:latin typeface="Times New Roman"/>
                <a:cs typeface="Times New Roman"/>
              </a:rPr>
              <a:t> </a:t>
            </a:r>
            <a:r>
              <a:rPr sz="1200" spc="-68" dirty="0">
                <a:latin typeface="Times New Roman"/>
                <a:cs typeface="Times New Roman"/>
              </a:rPr>
              <a:t>li</a:t>
            </a:r>
            <a:r>
              <a:rPr sz="1200" spc="79" dirty="0">
                <a:latin typeface="Times New Roman"/>
                <a:cs typeface="Times New Roman"/>
              </a:rPr>
              <a:t>g</a:t>
            </a:r>
            <a:r>
              <a:rPr sz="1200" spc="64" dirty="0">
                <a:latin typeface="Times New Roman"/>
                <a:cs typeface="Times New Roman"/>
              </a:rPr>
              <a:t>n</a:t>
            </a:r>
            <a:r>
              <a:rPr sz="1200" spc="101" dirty="0">
                <a:latin typeface="Times New Roman"/>
                <a:cs typeface="Times New Roman"/>
              </a:rPr>
              <a:t>a</a:t>
            </a:r>
            <a:r>
              <a:rPr sz="1200" spc="64" dirty="0">
                <a:latin typeface="Times New Roman"/>
                <a:cs typeface="Times New Roman"/>
              </a:rPr>
              <a:t>n</a:t>
            </a:r>
            <a:r>
              <a:rPr sz="1200" spc="-4" dirty="0">
                <a:latin typeface="Times New Roman"/>
                <a:cs typeface="Times New Roman"/>
              </a:rPr>
              <a:t>t</a:t>
            </a:r>
            <a:r>
              <a:rPr sz="1200" spc="94" dirty="0">
                <a:latin typeface="Times New Roman"/>
                <a:cs typeface="Times New Roman"/>
              </a:rPr>
              <a:t> </a:t>
            </a:r>
            <a:r>
              <a:rPr sz="1200" spc="79" dirty="0">
                <a:latin typeface="Times New Roman"/>
                <a:cs typeface="Times New Roman"/>
              </a:rPr>
              <a:t>m</a:t>
            </a:r>
            <a:r>
              <a:rPr sz="1200" spc="-4" dirty="0">
                <a:latin typeface="Times New Roman"/>
                <a:cs typeface="Times New Roman"/>
              </a:rPr>
              <a:t>e</a:t>
            </a:r>
            <a:r>
              <a:rPr sz="1200" spc="-195" dirty="0">
                <a:latin typeface="Times New Roman"/>
                <a:cs typeface="Times New Roman"/>
              </a:rPr>
              <a:t> </a:t>
            </a:r>
            <a:r>
              <a:rPr sz="1200" spc="-68" dirty="0">
                <a:latin typeface="Times New Roman"/>
                <a:cs typeface="Times New Roman"/>
              </a:rPr>
              <a:t>l</a:t>
            </a:r>
            <a:r>
              <a:rPr sz="1200" spc="101" dirty="0">
                <a:latin typeface="Times New Roman"/>
                <a:cs typeface="Times New Roman"/>
              </a:rPr>
              <a:t>a</a:t>
            </a:r>
            <a:r>
              <a:rPr sz="1200" spc="64" dirty="0">
                <a:latin typeface="Times New Roman"/>
                <a:cs typeface="Times New Roman"/>
              </a:rPr>
              <a:t>n</a:t>
            </a:r>
            <a:r>
              <a:rPr sz="1200" spc="79" dirty="0">
                <a:latin typeface="Times New Roman"/>
                <a:cs typeface="Times New Roman"/>
              </a:rPr>
              <a:t>om</a:t>
            </a:r>
            <a:r>
              <a:rPr sz="1200" spc="-4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3783" y="2045684"/>
            <a:ext cx="3118961" cy="3026093"/>
            <a:chOff x="725043" y="2727579"/>
            <a:chExt cx="4158615" cy="4034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044" y="2910969"/>
              <a:ext cx="3724143" cy="36848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9805" y="2732341"/>
              <a:ext cx="4149090" cy="4025265"/>
            </a:xfrm>
            <a:custGeom>
              <a:avLst/>
              <a:gdLst/>
              <a:ahLst/>
              <a:cxnLst/>
              <a:rect l="l" t="t" r="r" b="b"/>
              <a:pathLst>
                <a:path w="4149090" h="4025265">
                  <a:moveTo>
                    <a:pt x="0" y="0"/>
                  </a:moveTo>
                  <a:lnTo>
                    <a:pt x="4148708" y="0"/>
                  </a:lnTo>
                  <a:lnTo>
                    <a:pt x="4148708" y="4025265"/>
                  </a:lnTo>
                  <a:lnTo>
                    <a:pt x="0" y="40252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48" y="2737104"/>
              <a:ext cx="726947" cy="182879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7" name="object 7"/>
          <p:cNvSpPr txBox="1"/>
          <p:nvPr/>
        </p:nvSpPr>
        <p:spPr>
          <a:xfrm>
            <a:off x="1717320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solidFill>
                  <a:srgbClr val="5E5E5E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E5E5E"/>
                </a:solidFill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5181" y="1028701"/>
            <a:ext cx="8531543" cy="956786"/>
            <a:chOff x="406908" y="1371601"/>
            <a:chExt cx="11375390" cy="1275715"/>
          </a:xfrm>
        </p:grpSpPr>
        <p:sp>
          <p:nvSpPr>
            <p:cNvPr id="9" name="object 9"/>
            <p:cNvSpPr/>
            <p:nvPr/>
          </p:nvSpPr>
          <p:spPr>
            <a:xfrm>
              <a:off x="406908" y="1987297"/>
              <a:ext cx="11375390" cy="660400"/>
            </a:xfrm>
            <a:custGeom>
              <a:avLst/>
              <a:gdLst/>
              <a:ahLst/>
              <a:cxnLst/>
              <a:rect l="l" t="t" r="r" b="b"/>
              <a:pathLst>
                <a:path w="11375390" h="660400">
                  <a:moveTo>
                    <a:pt x="11264544" y="0"/>
                  </a:moveTo>
                  <a:lnTo>
                    <a:pt x="110591" y="0"/>
                  </a:lnTo>
                  <a:lnTo>
                    <a:pt x="67545" y="8691"/>
                  </a:lnTo>
                  <a:lnTo>
                    <a:pt x="32392" y="32392"/>
                  </a:lnTo>
                  <a:lnTo>
                    <a:pt x="8691" y="67545"/>
                  </a:lnTo>
                  <a:lnTo>
                    <a:pt x="0" y="110591"/>
                  </a:lnTo>
                  <a:lnTo>
                    <a:pt x="0" y="549300"/>
                  </a:lnTo>
                  <a:lnTo>
                    <a:pt x="8691" y="592346"/>
                  </a:lnTo>
                  <a:lnTo>
                    <a:pt x="32392" y="627499"/>
                  </a:lnTo>
                  <a:lnTo>
                    <a:pt x="67545" y="651200"/>
                  </a:lnTo>
                  <a:lnTo>
                    <a:pt x="110591" y="659892"/>
                  </a:lnTo>
                  <a:lnTo>
                    <a:pt x="11264544" y="659892"/>
                  </a:lnTo>
                  <a:lnTo>
                    <a:pt x="11307590" y="651200"/>
                  </a:lnTo>
                  <a:lnTo>
                    <a:pt x="11342743" y="627499"/>
                  </a:lnTo>
                  <a:lnTo>
                    <a:pt x="11366444" y="592346"/>
                  </a:lnTo>
                  <a:lnTo>
                    <a:pt x="11375136" y="549300"/>
                  </a:lnTo>
                  <a:lnTo>
                    <a:pt x="11375136" y="110591"/>
                  </a:lnTo>
                  <a:lnTo>
                    <a:pt x="11366444" y="67545"/>
                  </a:lnTo>
                  <a:lnTo>
                    <a:pt x="11342743" y="32392"/>
                  </a:lnTo>
                  <a:lnTo>
                    <a:pt x="11307590" y="8691"/>
                  </a:lnTo>
                  <a:lnTo>
                    <a:pt x="11264544" y="0"/>
                  </a:lnTo>
                  <a:close/>
                </a:path>
              </a:pathLst>
            </a:custGeom>
            <a:solidFill>
              <a:srgbClr val="B1F9A0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7063" y="1371601"/>
              <a:ext cx="5554980" cy="751840"/>
            </a:xfrm>
            <a:custGeom>
              <a:avLst/>
              <a:gdLst/>
              <a:ahLst/>
              <a:cxnLst/>
              <a:rect l="l" t="t" r="r" b="b"/>
              <a:pathLst>
                <a:path w="5554980" h="751839">
                  <a:moveTo>
                    <a:pt x="5444312" y="0"/>
                  </a:moveTo>
                  <a:lnTo>
                    <a:pt x="110667" y="0"/>
                  </a:lnTo>
                  <a:lnTo>
                    <a:pt x="67588" y="8696"/>
                  </a:lnTo>
                  <a:lnTo>
                    <a:pt x="32411" y="32411"/>
                  </a:lnTo>
                  <a:lnTo>
                    <a:pt x="8696" y="67588"/>
                  </a:lnTo>
                  <a:lnTo>
                    <a:pt x="0" y="110667"/>
                  </a:lnTo>
                  <a:lnTo>
                    <a:pt x="0" y="640664"/>
                  </a:lnTo>
                  <a:lnTo>
                    <a:pt x="8696" y="683743"/>
                  </a:lnTo>
                  <a:lnTo>
                    <a:pt x="32411" y="718920"/>
                  </a:lnTo>
                  <a:lnTo>
                    <a:pt x="67588" y="742635"/>
                  </a:lnTo>
                  <a:lnTo>
                    <a:pt x="110667" y="751332"/>
                  </a:lnTo>
                  <a:lnTo>
                    <a:pt x="5444312" y="751332"/>
                  </a:lnTo>
                  <a:lnTo>
                    <a:pt x="5487391" y="742635"/>
                  </a:lnTo>
                  <a:lnTo>
                    <a:pt x="5522568" y="718920"/>
                  </a:lnTo>
                  <a:lnTo>
                    <a:pt x="5546283" y="683743"/>
                  </a:lnTo>
                  <a:lnTo>
                    <a:pt x="5554980" y="640664"/>
                  </a:lnTo>
                  <a:lnTo>
                    <a:pt x="5554980" y="110667"/>
                  </a:lnTo>
                  <a:lnTo>
                    <a:pt x="5546283" y="67588"/>
                  </a:lnTo>
                  <a:lnTo>
                    <a:pt x="5522568" y="32411"/>
                  </a:lnTo>
                  <a:lnTo>
                    <a:pt x="5487391" y="8696"/>
                  </a:lnTo>
                  <a:lnTo>
                    <a:pt x="5444312" y="0"/>
                  </a:lnTo>
                  <a:close/>
                </a:path>
              </a:pathLst>
            </a:custGeom>
            <a:solidFill>
              <a:srgbClr val="B3F7A4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1854" y="1149401"/>
            <a:ext cx="179879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Analytical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toolbox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9395" y="4521898"/>
            <a:ext cx="1454944" cy="604361"/>
            <a:chOff x="652526" y="6029197"/>
            <a:chExt cx="1939925" cy="805815"/>
          </a:xfrm>
        </p:grpSpPr>
        <p:sp>
          <p:nvSpPr>
            <p:cNvPr id="13" name="object 13"/>
            <p:cNvSpPr/>
            <p:nvPr/>
          </p:nvSpPr>
          <p:spPr>
            <a:xfrm>
              <a:off x="665226" y="6041897"/>
              <a:ext cx="1914525" cy="780415"/>
            </a:xfrm>
            <a:custGeom>
              <a:avLst/>
              <a:gdLst/>
              <a:ahLst/>
              <a:cxnLst/>
              <a:rect l="l" t="t" r="r" b="b"/>
              <a:pathLst>
                <a:path w="1914525" h="780415">
                  <a:moveTo>
                    <a:pt x="1790179" y="0"/>
                  </a:moveTo>
                  <a:lnTo>
                    <a:pt x="123964" y="0"/>
                  </a:lnTo>
                  <a:lnTo>
                    <a:pt x="75711" y="9741"/>
                  </a:lnTo>
                  <a:lnTo>
                    <a:pt x="36307" y="36307"/>
                  </a:lnTo>
                  <a:lnTo>
                    <a:pt x="9741" y="75711"/>
                  </a:lnTo>
                  <a:lnTo>
                    <a:pt x="0" y="123964"/>
                  </a:lnTo>
                  <a:lnTo>
                    <a:pt x="0" y="656323"/>
                  </a:lnTo>
                  <a:lnTo>
                    <a:pt x="9741" y="704576"/>
                  </a:lnTo>
                  <a:lnTo>
                    <a:pt x="36307" y="743980"/>
                  </a:lnTo>
                  <a:lnTo>
                    <a:pt x="75711" y="770546"/>
                  </a:lnTo>
                  <a:lnTo>
                    <a:pt x="123964" y="780287"/>
                  </a:lnTo>
                  <a:lnTo>
                    <a:pt x="1790179" y="780287"/>
                  </a:lnTo>
                  <a:lnTo>
                    <a:pt x="1838432" y="770546"/>
                  </a:lnTo>
                  <a:lnTo>
                    <a:pt x="1877836" y="743980"/>
                  </a:lnTo>
                  <a:lnTo>
                    <a:pt x="1904402" y="704576"/>
                  </a:lnTo>
                  <a:lnTo>
                    <a:pt x="1914144" y="656323"/>
                  </a:lnTo>
                  <a:lnTo>
                    <a:pt x="1914144" y="123964"/>
                  </a:lnTo>
                  <a:lnTo>
                    <a:pt x="1904402" y="75711"/>
                  </a:lnTo>
                  <a:lnTo>
                    <a:pt x="1877836" y="36307"/>
                  </a:lnTo>
                  <a:lnTo>
                    <a:pt x="1838432" y="9741"/>
                  </a:lnTo>
                  <a:lnTo>
                    <a:pt x="1790179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665226" y="6041897"/>
              <a:ext cx="1914525" cy="780415"/>
            </a:xfrm>
            <a:custGeom>
              <a:avLst/>
              <a:gdLst/>
              <a:ahLst/>
              <a:cxnLst/>
              <a:rect l="l" t="t" r="r" b="b"/>
              <a:pathLst>
                <a:path w="1914525" h="780415">
                  <a:moveTo>
                    <a:pt x="0" y="123964"/>
                  </a:moveTo>
                  <a:lnTo>
                    <a:pt x="9741" y="75711"/>
                  </a:lnTo>
                  <a:lnTo>
                    <a:pt x="36307" y="36307"/>
                  </a:lnTo>
                  <a:lnTo>
                    <a:pt x="75711" y="9741"/>
                  </a:lnTo>
                  <a:lnTo>
                    <a:pt x="123964" y="0"/>
                  </a:lnTo>
                  <a:lnTo>
                    <a:pt x="1790179" y="0"/>
                  </a:lnTo>
                  <a:lnTo>
                    <a:pt x="1838432" y="9741"/>
                  </a:lnTo>
                  <a:lnTo>
                    <a:pt x="1877836" y="36307"/>
                  </a:lnTo>
                  <a:lnTo>
                    <a:pt x="1904402" y="75711"/>
                  </a:lnTo>
                  <a:lnTo>
                    <a:pt x="1914144" y="123964"/>
                  </a:lnTo>
                  <a:lnTo>
                    <a:pt x="1914144" y="656323"/>
                  </a:lnTo>
                  <a:lnTo>
                    <a:pt x="1904402" y="704576"/>
                  </a:lnTo>
                  <a:lnTo>
                    <a:pt x="1877836" y="743980"/>
                  </a:lnTo>
                  <a:lnTo>
                    <a:pt x="1838432" y="770546"/>
                  </a:lnTo>
                  <a:lnTo>
                    <a:pt x="1790179" y="780287"/>
                  </a:lnTo>
                  <a:lnTo>
                    <a:pt x="123964" y="780287"/>
                  </a:lnTo>
                  <a:lnTo>
                    <a:pt x="75711" y="770546"/>
                  </a:lnTo>
                  <a:lnTo>
                    <a:pt x="36307" y="743980"/>
                  </a:lnTo>
                  <a:lnTo>
                    <a:pt x="9741" y="704576"/>
                  </a:lnTo>
                  <a:lnTo>
                    <a:pt x="0" y="656323"/>
                  </a:lnTo>
                  <a:lnTo>
                    <a:pt x="0" y="12396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3040" y="4613830"/>
            <a:ext cx="1085850" cy="39290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81"/>
              </a:lnSpc>
              <a:spcBef>
                <a:spcPts val="98"/>
              </a:spcBef>
            </a:pPr>
            <a:r>
              <a:rPr sz="1238" u="sng" spc="-2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Genotype</a:t>
            </a:r>
            <a:r>
              <a:rPr sz="1238" u="sng" spc="-4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38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PCA</a:t>
            </a:r>
            <a:r>
              <a:rPr sz="1238" u="sng" spc="6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1238">
              <a:latin typeface="Arial MT"/>
              <a:cs typeface="Arial MT"/>
            </a:endParaRPr>
          </a:p>
          <a:p>
            <a:pPr marL="1905" algn="ctr">
              <a:lnSpc>
                <a:spcPts val="1436"/>
              </a:lnSpc>
            </a:pPr>
            <a:r>
              <a:rPr sz="1200" spc="34" dirty="0">
                <a:latin typeface="Times New Roman"/>
                <a:cs typeface="Times New Roman"/>
              </a:rPr>
              <a:t>gnomAD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2127" y="2210112"/>
            <a:ext cx="3688556" cy="84439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Statistical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methods</a:t>
            </a:r>
            <a:r>
              <a:rPr sz="1800" b="1" spc="-8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genetics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har char="•"/>
            </a:pPr>
            <a:endParaRPr sz="1875">
              <a:latin typeface="Arial"/>
              <a:cs typeface="Arial"/>
            </a:endParaRPr>
          </a:p>
          <a:p>
            <a:pPr marL="225266" indent="-216218">
              <a:lnSpc>
                <a:spcPct val="100000"/>
              </a:lnSpc>
              <a:spcBef>
                <a:spcPts val="4"/>
              </a:spcBef>
              <a:buSzPct val="75000"/>
              <a:buFont typeface="Times New Roman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Linear</a:t>
            </a:r>
            <a:r>
              <a:rPr sz="1800" spc="-19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algebra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339" y="2169619"/>
            <a:ext cx="3791426" cy="2935128"/>
            <a:chOff x="55118" y="2892825"/>
            <a:chExt cx="5055235" cy="3913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454" y="2892825"/>
              <a:ext cx="4471415" cy="38078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18" y="5994659"/>
              <a:ext cx="2249805" cy="798830"/>
            </a:xfrm>
            <a:custGeom>
              <a:avLst/>
              <a:gdLst/>
              <a:ahLst/>
              <a:cxnLst/>
              <a:rect l="l" t="t" r="r" b="b"/>
              <a:pathLst>
                <a:path w="2249805" h="798829">
                  <a:moveTo>
                    <a:pt x="2151659" y="0"/>
                  </a:moveTo>
                  <a:lnTo>
                    <a:pt x="97764" y="0"/>
                  </a:lnTo>
                  <a:lnTo>
                    <a:pt x="59712" y="7681"/>
                  </a:lnTo>
                  <a:lnTo>
                    <a:pt x="28636" y="28632"/>
                  </a:lnTo>
                  <a:lnTo>
                    <a:pt x="7683" y="59707"/>
                  </a:lnTo>
                  <a:lnTo>
                    <a:pt x="0" y="97764"/>
                  </a:lnTo>
                  <a:lnTo>
                    <a:pt x="0" y="700798"/>
                  </a:lnTo>
                  <a:lnTo>
                    <a:pt x="7683" y="738857"/>
                  </a:lnTo>
                  <a:lnTo>
                    <a:pt x="28636" y="769937"/>
                  </a:lnTo>
                  <a:lnTo>
                    <a:pt x="59712" y="790892"/>
                  </a:lnTo>
                  <a:lnTo>
                    <a:pt x="97764" y="798576"/>
                  </a:lnTo>
                  <a:lnTo>
                    <a:pt x="2151659" y="798576"/>
                  </a:lnTo>
                  <a:lnTo>
                    <a:pt x="2189711" y="790892"/>
                  </a:lnTo>
                  <a:lnTo>
                    <a:pt x="2220787" y="769937"/>
                  </a:lnTo>
                  <a:lnTo>
                    <a:pt x="2241740" y="738857"/>
                  </a:lnTo>
                  <a:lnTo>
                    <a:pt x="2249424" y="700798"/>
                  </a:lnTo>
                  <a:lnTo>
                    <a:pt x="2249424" y="97764"/>
                  </a:lnTo>
                  <a:lnTo>
                    <a:pt x="2241740" y="59707"/>
                  </a:lnTo>
                  <a:lnTo>
                    <a:pt x="2220787" y="28632"/>
                  </a:lnTo>
                  <a:lnTo>
                    <a:pt x="2189711" y="7681"/>
                  </a:lnTo>
                  <a:lnTo>
                    <a:pt x="2151659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67818" y="5994659"/>
              <a:ext cx="2249805" cy="798830"/>
            </a:xfrm>
            <a:custGeom>
              <a:avLst/>
              <a:gdLst/>
              <a:ahLst/>
              <a:cxnLst/>
              <a:rect l="l" t="t" r="r" b="b"/>
              <a:pathLst>
                <a:path w="2249805" h="798829">
                  <a:moveTo>
                    <a:pt x="0" y="97764"/>
                  </a:moveTo>
                  <a:lnTo>
                    <a:pt x="7683" y="59707"/>
                  </a:lnTo>
                  <a:lnTo>
                    <a:pt x="28636" y="28632"/>
                  </a:lnTo>
                  <a:lnTo>
                    <a:pt x="59712" y="7681"/>
                  </a:lnTo>
                  <a:lnTo>
                    <a:pt x="97764" y="0"/>
                  </a:lnTo>
                  <a:lnTo>
                    <a:pt x="2151659" y="0"/>
                  </a:lnTo>
                  <a:lnTo>
                    <a:pt x="2189711" y="7681"/>
                  </a:lnTo>
                  <a:lnTo>
                    <a:pt x="2220787" y="28632"/>
                  </a:lnTo>
                  <a:lnTo>
                    <a:pt x="2241740" y="59707"/>
                  </a:lnTo>
                  <a:lnTo>
                    <a:pt x="2249424" y="97764"/>
                  </a:lnTo>
                  <a:lnTo>
                    <a:pt x="2249424" y="700798"/>
                  </a:lnTo>
                  <a:lnTo>
                    <a:pt x="2241740" y="738857"/>
                  </a:lnTo>
                  <a:lnTo>
                    <a:pt x="2220787" y="769937"/>
                  </a:lnTo>
                  <a:lnTo>
                    <a:pt x="2189711" y="790892"/>
                  </a:lnTo>
                  <a:lnTo>
                    <a:pt x="2151659" y="798576"/>
                  </a:lnTo>
                  <a:lnTo>
                    <a:pt x="97764" y="798576"/>
                  </a:lnTo>
                  <a:lnTo>
                    <a:pt x="59712" y="790892"/>
                  </a:lnTo>
                  <a:lnTo>
                    <a:pt x="28636" y="769937"/>
                  </a:lnTo>
                  <a:lnTo>
                    <a:pt x="7683" y="738857"/>
                  </a:lnTo>
                  <a:lnTo>
                    <a:pt x="0" y="700798"/>
                  </a:lnTo>
                  <a:lnTo>
                    <a:pt x="0" y="9776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8971" y="4492599"/>
            <a:ext cx="1049179" cy="5767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3810" indent="-38576" algn="ctr">
              <a:lnSpc>
                <a:spcPct val="98500"/>
              </a:lnSpc>
              <a:spcBef>
                <a:spcPts val="120"/>
              </a:spcBef>
              <a:tabLst>
                <a:tab pos="1039178" algn="l"/>
              </a:tabLst>
            </a:pPr>
            <a:r>
              <a:rPr sz="1238" u="sng" spc="-2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Linkage </a:t>
            </a:r>
            <a:r>
              <a:rPr sz="1238" spc="-23" dirty="0">
                <a:latin typeface="Arial MT"/>
                <a:cs typeface="Arial MT"/>
              </a:rPr>
              <a:t> </a:t>
            </a:r>
            <a:r>
              <a:rPr sz="1238" u="sng" spc="-2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disequilibrium 	</a:t>
            </a:r>
            <a:r>
              <a:rPr sz="1238" dirty="0">
                <a:latin typeface="Arial MT"/>
                <a:cs typeface="Arial MT"/>
              </a:rPr>
              <a:t> </a:t>
            </a:r>
            <a:r>
              <a:rPr sz="1200" spc="-8" dirty="0">
                <a:latin typeface="Arial MT"/>
                <a:cs typeface="Arial MT"/>
              </a:rPr>
              <a:t>UK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4" dirty="0">
                <a:latin typeface="Arial MT"/>
                <a:cs typeface="Arial MT"/>
              </a:rPr>
              <a:t>Biobank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181" y="1028704"/>
            <a:ext cx="4166235" cy="593408"/>
          </a:xfrm>
          <a:custGeom>
            <a:avLst/>
            <a:gdLst/>
            <a:ahLst/>
            <a:cxnLst/>
            <a:rect l="l" t="t" r="r" b="b"/>
            <a:pathLst>
              <a:path w="5554980" h="791210">
                <a:moveTo>
                  <a:pt x="5444261" y="0"/>
                </a:moveTo>
                <a:lnTo>
                  <a:pt x="110718" y="0"/>
                </a:lnTo>
                <a:lnTo>
                  <a:pt x="67620" y="8700"/>
                </a:lnTo>
                <a:lnTo>
                  <a:pt x="32427" y="32427"/>
                </a:lnTo>
                <a:lnTo>
                  <a:pt x="8700" y="67620"/>
                </a:lnTo>
                <a:lnTo>
                  <a:pt x="0" y="110718"/>
                </a:lnTo>
                <a:lnTo>
                  <a:pt x="0" y="680224"/>
                </a:lnTo>
                <a:lnTo>
                  <a:pt x="8700" y="723324"/>
                </a:lnTo>
                <a:lnTo>
                  <a:pt x="32427" y="758521"/>
                </a:lnTo>
                <a:lnTo>
                  <a:pt x="67620" y="782253"/>
                </a:lnTo>
                <a:lnTo>
                  <a:pt x="110718" y="790956"/>
                </a:lnTo>
                <a:lnTo>
                  <a:pt x="5444261" y="790956"/>
                </a:lnTo>
                <a:lnTo>
                  <a:pt x="5487359" y="782253"/>
                </a:lnTo>
                <a:lnTo>
                  <a:pt x="5522552" y="758521"/>
                </a:lnTo>
                <a:lnTo>
                  <a:pt x="5546279" y="723324"/>
                </a:lnTo>
                <a:lnTo>
                  <a:pt x="5554980" y="680224"/>
                </a:lnTo>
                <a:lnTo>
                  <a:pt x="5554980" y="110718"/>
                </a:lnTo>
                <a:lnTo>
                  <a:pt x="5546279" y="67620"/>
                </a:lnTo>
                <a:lnTo>
                  <a:pt x="5522552" y="32427"/>
                </a:lnTo>
                <a:lnTo>
                  <a:pt x="5487359" y="8700"/>
                </a:lnTo>
                <a:lnTo>
                  <a:pt x="5444261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8" name="object 8"/>
          <p:cNvSpPr txBox="1"/>
          <p:nvPr/>
        </p:nvSpPr>
        <p:spPr>
          <a:xfrm>
            <a:off x="1717320" y="1164116"/>
            <a:ext cx="1340644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spc="-4" dirty="0">
                <a:solidFill>
                  <a:srgbClr val="5E5E5E"/>
                </a:solidFill>
                <a:latin typeface="Arial MT"/>
                <a:cs typeface="Arial MT"/>
              </a:rPr>
              <a:t>Data</a:t>
            </a:r>
            <a:r>
              <a:rPr sz="1800" spc="-68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E5E5E"/>
                </a:solidFill>
                <a:latin typeface="Arial MT"/>
                <a:cs typeface="Arial MT"/>
              </a:rPr>
              <a:t>slinging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5181" y="1028701"/>
            <a:ext cx="8531543" cy="956786"/>
            <a:chOff x="406908" y="1371601"/>
            <a:chExt cx="11375390" cy="1275715"/>
          </a:xfrm>
        </p:grpSpPr>
        <p:sp>
          <p:nvSpPr>
            <p:cNvPr id="10" name="object 10"/>
            <p:cNvSpPr/>
            <p:nvPr/>
          </p:nvSpPr>
          <p:spPr>
            <a:xfrm>
              <a:off x="406908" y="1987297"/>
              <a:ext cx="11375390" cy="660400"/>
            </a:xfrm>
            <a:custGeom>
              <a:avLst/>
              <a:gdLst/>
              <a:ahLst/>
              <a:cxnLst/>
              <a:rect l="l" t="t" r="r" b="b"/>
              <a:pathLst>
                <a:path w="11375390" h="660400">
                  <a:moveTo>
                    <a:pt x="11264544" y="0"/>
                  </a:moveTo>
                  <a:lnTo>
                    <a:pt x="110591" y="0"/>
                  </a:lnTo>
                  <a:lnTo>
                    <a:pt x="67545" y="8691"/>
                  </a:lnTo>
                  <a:lnTo>
                    <a:pt x="32392" y="32392"/>
                  </a:lnTo>
                  <a:lnTo>
                    <a:pt x="8691" y="67545"/>
                  </a:lnTo>
                  <a:lnTo>
                    <a:pt x="0" y="110591"/>
                  </a:lnTo>
                  <a:lnTo>
                    <a:pt x="0" y="549300"/>
                  </a:lnTo>
                  <a:lnTo>
                    <a:pt x="8691" y="592346"/>
                  </a:lnTo>
                  <a:lnTo>
                    <a:pt x="32392" y="627499"/>
                  </a:lnTo>
                  <a:lnTo>
                    <a:pt x="67545" y="651200"/>
                  </a:lnTo>
                  <a:lnTo>
                    <a:pt x="110591" y="659892"/>
                  </a:lnTo>
                  <a:lnTo>
                    <a:pt x="11264544" y="659892"/>
                  </a:lnTo>
                  <a:lnTo>
                    <a:pt x="11307590" y="651200"/>
                  </a:lnTo>
                  <a:lnTo>
                    <a:pt x="11342743" y="627499"/>
                  </a:lnTo>
                  <a:lnTo>
                    <a:pt x="11366444" y="592346"/>
                  </a:lnTo>
                  <a:lnTo>
                    <a:pt x="11375136" y="549300"/>
                  </a:lnTo>
                  <a:lnTo>
                    <a:pt x="11375136" y="110591"/>
                  </a:lnTo>
                  <a:lnTo>
                    <a:pt x="11366444" y="67545"/>
                  </a:lnTo>
                  <a:lnTo>
                    <a:pt x="11342743" y="32392"/>
                  </a:lnTo>
                  <a:lnTo>
                    <a:pt x="11307590" y="8691"/>
                  </a:lnTo>
                  <a:lnTo>
                    <a:pt x="11264544" y="0"/>
                  </a:lnTo>
                  <a:close/>
                </a:path>
              </a:pathLst>
            </a:custGeom>
            <a:solidFill>
              <a:srgbClr val="B1F9A0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6227063" y="1371601"/>
              <a:ext cx="5554980" cy="751840"/>
            </a:xfrm>
            <a:custGeom>
              <a:avLst/>
              <a:gdLst/>
              <a:ahLst/>
              <a:cxnLst/>
              <a:rect l="l" t="t" r="r" b="b"/>
              <a:pathLst>
                <a:path w="5554980" h="751839">
                  <a:moveTo>
                    <a:pt x="5444312" y="0"/>
                  </a:moveTo>
                  <a:lnTo>
                    <a:pt x="110667" y="0"/>
                  </a:lnTo>
                  <a:lnTo>
                    <a:pt x="67588" y="8696"/>
                  </a:lnTo>
                  <a:lnTo>
                    <a:pt x="32411" y="32411"/>
                  </a:lnTo>
                  <a:lnTo>
                    <a:pt x="8696" y="67588"/>
                  </a:lnTo>
                  <a:lnTo>
                    <a:pt x="0" y="110667"/>
                  </a:lnTo>
                  <a:lnTo>
                    <a:pt x="0" y="640664"/>
                  </a:lnTo>
                  <a:lnTo>
                    <a:pt x="8696" y="683743"/>
                  </a:lnTo>
                  <a:lnTo>
                    <a:pt x="32411" y="718920"/>
                  </a:lnTo>
                  <a:lnTo>
                    <a:pt x="67588" y="742635"/>
                  </a:lnTo>
                  <a:lnTo>
                    <a:pt x="110667" y="751332"/>
                  </a:lnTo>
                  <a:lnTo>
                    <a:pt x="5444312" y="751332"/>
                  </a:lnTo>
                  <a:lnTo>
                    <a:pt x="5487391" y="742635"/>
                  </a:lnTo>
                  <a:lnTo>
                    <a:pt x="5522568" y="718920"/>
                  </a:lnTo>
                  <a:lnTo>
                    <a:pt x="5546283" y="683743"/>
                  </a:lnTo>
                  <a:lnTo>
                    <a:pt x="5554980" y="640664"/>
                  </a:lnTo>
                  <a:lnTo>
                    <a:pt x="5554980" y="110667"/>
                  </a:lnTo>
                  <a:lnTo>
                    <a:pt x="5546283" y="67588"/>
                  </a:lnTo>
                  <a:lnTo>
                    <a:pt x="5522568" y="32411"/>
                  </a:lnTo>
                  <a:lnTo>
                    <a:pt x="5487391" y="8696"/>
                  </a:lnTo>
                  <a:lnTo>
                    <a:pt x="5444312" y="0"/>
                  </a:lnTo>
                  <a:close/>
                </a:path>
              </a:pathLst>
            </a:custGeom>
            <a:solidFill>
              <a:srgbClr val="B3F7A4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32127" y="2210112"/>
            <a:ext cx="3397568" cy="84439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266" indent="-216218">
              <a:lnSpc>
                <a:spcPct val="100000"/>
              </a:lnSpc>
              <a:spcBef>
                <a:spcPts val="75"/>
              </a:spcBef>
              <a:buSzPct val="75000"/>
              <a:buChar char="•"/>
              <a:tabLst>
                <a:tab pos="225266" algn="l"/>
                <a:tab pos="225743" algn="l"/>
              </a:tabLst>
            </a:pP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Statistical</a:t>
            </a:r>
            <a:r>
              <a:rPr sz="1800" spc="-11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methods</a:t>
            </a:r>
            <a:r>
              <a:rPr sz="1800" spc="-8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29292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929292"/>
                </a:solidFill>
                <a:latin typeface="Arial MT"/>
                <a:cs typeface="Arial MT"/>
              </a:rPr>
              <a:t> </a:t>
            </a:r>
            <a:r>
              <a:rPr sz="1800" spc="-4" dirty="0">
                <a:solidFill>
                  <a:srgbClr val="929292"/>
                </a:solidFill>
                <a:latin typeface="Arial MT"/>
                <a:cs typeface="Arial MT"/>
              </a:rPr>
              <a:t>genetics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har char="•"/>
            </a:pPr>
            <a:endParaRPr sz="1875">
              <a:latin typeface="Arial MT"/>
              <a:cs typeface="Arial MT"/>
            </a:endParaRPr>
          </a:p>
          <a:p>
            <a:pPr marL="225266" indent="-216218">
              <a:lnSpc>
                <a:spcPct val="100000"/>
              </a:lnSpc>
              <a:spcBef>
                <a:spcPts val="4"/>
              </a:spcBef>
              <a:buSzPct val="75000"/>
              <a:buFont typeface="Arial MT"/>
              <a:buChar char="•"/>
              <a:tabLst>
                <a:tab pos="225266" algn="l"/>
                <a:tab pos="225743" algn="l"/>
              </a:tabLst>
            </a:pPr>
            <a:r>
              <a:rPr sz="1800" b="1" spc="-4" dirty="0">
                <a:latin typeface="Arial"/>
                <a:cs typeface="Arial"/>
              </a:rPr>
              <a:t>Linear</a:t>
            </a:r>
            <a:r>
              <a:rPr sz="1800" b="1" spc="-1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algebra</a:t>
            </a:r>
            <a:r>
              <a:rPr sz="1800" b="1" spc="-8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(early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stages)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1854" y="1149401"/>
            <a:ext cx="1798796" cy="293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Analytical</a:t>
            </a:r>
            <a:r>
              <a:rPr sz="1800" spc="-68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toolbox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58504" y="258531"/>
            <a:ext cx="6021229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Hail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as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a</a:t>
            </a:r>
            <a:r>
              <a:rPr sz="3650" spc="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r>
              <a:rPr sz="3650" spc="-15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science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library</a:t>
            </a:r>
            <a:endParaRPr lang="it-IT" sz="365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120" y="142178"/>
            <a:ext cx="5449253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Variant</a:t>
            </a:r>
            <a:r>
              <a:rPr sz="3650" spc="-11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Call</a:t>
            </a:r>
            <a:r>
              <a:rPr sz="3650" spc="-8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Format</a:t>
            </a:r>
            <a:r>
              <a:rPr sz="3650" spc="-4" dirty="0">
                <a:solidFill>
                  <a:srgbClr val="0070C0"/>
                </a:solidFill>
              </a:rPr>
              <a:t> </a:t>
            </a:r>
            <a:r>
              <a:rPr sz="3650" spc="11" dirty="0">
                <a:solidFill>
                  <a:srgbClr val="0070C0"/>
                </a:solidFill>
              </a:rPr>
              <a:t>(VCF)</a:t>
            </a:r>
            <a:endParaRPr lang="it-IT" sz="3650">
              <a:solidFill>
                <a:srgbClr val="0070C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5578" y="1456377"/>
            <a:ext cx="2427446" cy="2059781"/>
            <a:chOff x="1594103" y="1941835"/>
            <a:chExt cx="3236595" cy="2746375"/>
          </a:xfrm>
        </p:grpSpPr>
        <p:sp>
          <p:nvSpPr>
            <p:cNvPr id="4" name="object 4"/>
            <p:cNvSpPr/>
            <p:nvPr/>
          </p:nvSpPr>
          <p:spPr>
            <a:xfrm>
              <a:off x="3030473" y="3679698"/>
              <a:ext cx="762000" cy="253365"/>
            </a:xfrm>
            <a:custGeom>
              <a:avLst/>
              <a:gdLst/>
              <a:ahLst/>
              <a:cxnLst/>
              <a:rect l="l" t="t" r="r" b="b"/>
              <a:pathLst>
                <a:path w="762000" h="253364">
                  <a:moveTo>
                    <a:pt x="0" y="0"/>
                  </a:moveTo>
                  <a:lnTo>
                    <a:pt x="254508" y="0"/>
                  </a:lnTo>
                  <a:lnTo>
                    <a:pt x="2545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2000" h="253364">
                  <a:moveTo>
                    <a:pt x="507491" y="0"/>
                  </a:moveTo>
                  <a:lnTo>
                    <a:pt x="762000" y="0"/>
                  </a:lnTo>
                  <a:lnTo>
                    <a:pt x="762000" y="252984"/>
                  </a:lnTo>
                  <a:lnTo>
                    <a:pt x="507491" y="252984"/>
                  </a:lnTo>
                  <a:lnTo>
                    <a:pt x="507491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661409" y="4002786"/>
              <a:ext cx="1143635" cy="359410"/>
            </a:xfrm>
            <a:custGeom>
              <a:avLst/>
              <a:gdLst/>
              <a:ahLst/>
              <a:cxnLst/>
              <a:rect l="l" t="t" r="r" b="b"/>
              <a:pathLst>
                <a:path w="1143635" h="359410">
                  <a:moveTo>
                    <a:pt x="0" y="0"/>
                  </a:moveTo>
                  <a:lnTo>
                    <a:pt x="1143558" y="358825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3678174" y="3484621"/>
              <a:ext cx="1139825" cy="142240"/>
            </a:xfrm>
            <a:custGeom>
              <a:avLst/>
              <a:gdLst/>
              <a:ahLst/>
              <a:cxnLst/>
              <a:rect l="l" t="t" r="r" b="b"/>
              <a:pathLst>
                <a:path w="1139825" h="142239">
                  <a:moveTo>
                    <a:pt x="0" y="141744"/>
                  </a:moveTo>
                  <a:lnTo>
                    <a:pt x="1139228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3591305" y="2731770"/>
              <a:ext cx="1188085" cy="134620"/>
            </a:xfrm>
            <a:custGeom>
              <a:avLst/>
              <a:gdLst/>
              <a:ahLst/>
              <a:cxnLst/>
              <a:rect l="l" t="t" r="r" b="b"/>
              <a:pathLst>
                <a:path w="1188085" h="134619">
                  <a:moveTo>
                    <a:pt x="0" y="0"/>
                  </a:moveTo>
                  <a:lnTo>
                    <a:pt x="1187551" y="13434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1986533" y="2416302"/>
              <a:ext cx="2273935" cy="2249805"/>
            </a:xfrm>
            <a:custGeom>
              <a:avLst/>
              <a:gdLst/>
              <a:ahLst/>
              <a:cxnLst/>
              <a:rect l="l" t="t" r="r" b="b"/>
              <a:pathLst>
                <a:path w="2273935" h="2249804">
                  <a:moveTo>
                    <a:pt x="0" y="345948"/>
                  </a:moveTo>
                  <a:lnTo>
                    <a:pt x="2273808" y="345948"/>
                  </a:lnTo>
                  <a:lnTo>
                    <a:pt x="2273808" y="2249424"/>
                  </a:lnTo>
                  <a:lnTo>
                    <a:pt x="0" y="2249424"/>
                  </a:lnTo>
                  <a:lnTo>
                    <a:pt x="0" y="345948"/>
                  </a:lnTo>
                  <a:close/>
                </a:path>
                <a:path w="2273935" h="2249804">
                  <a:moveTo>
                    <a:pt x="0" y="0"/>
                  </a:moveTo>
                  <a:lnTo>
                    <a:pt x="2273808" y="0"/>
                  </a:lnTo>
                  <a:lnTo>
                    <a:pt x="22738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2273935" h="2249804">
                  <a:moveTo>
                    <a:pt x="1298448" y="1517904"/>
                  </a:moveTo>
                  <a:lnTo>
                    <a:pt x="1551432" y="1517904"/>
                  </a:lnTo>
                  <a:lnTo>
                    <a:pt x="1551432" y="1772412"/>
                  </a:lnTo>
                  <a:lnTo>
                    <a:pt x="1298448" y="1772412"/>
                  </a:lnTo>
                  <a:lnTo>
                    <a:pt x="1298448" y="1517904"/>
                  </a:lnTo>
                  <a:close/>
                </a:path>
                <a:path w="2273935" h="2249804">
                  <a:moveTo>
                    <a:pt x="1298448" y="1007363"/>
                  </a:moveTo>
                  <a:lnTo>
                    <a:pt x="1551432" y="1007363"/>
                  </a:lnTo>
                  <a:lnTo>
                    <a:pt x="1551432" y="1260348"/>
                  </a:lnTo>
                  <a:lnTo>
                    <a:pt x="1298448" y="1260348"/>
                  </a:lnTo>
                  <a:lnTo>
                    <a:pt x="1298448" y="1007363"/>
                  </a:lnTo>
                  <a:close/>
                </a:path>
                <a:path w="2273935" h="2249804">
                  <a:moveTo>
                    <a:pt x="1298448" y="1263396"/>
                  </a:moveTo>
                  <a:lnTo>
                    <a:pt x="1551432" y="1263396"/>
                  </a:lnTo>
                  <a:lnTo>
                    <a:pt x="1551432" y="1516380"/>
                  </a:lnTo>
                  <a:lnTo>
                    <a:pt x="1298448" y="1516380"/>
                  </a:lnTo>
                  <a:lnTo>
                    <a:pt x="1298448" y="12633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3252977" y="3647694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5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5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1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8311" y="365302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1997" y="2416302"/>
              <a:ext cx="760730" cy="254635"/>
            </a:xfrm>
            <a:custGeom>
              <a:avLst/>
              <a:gdLst/>
              <a:ahLst/>
              <a:cxnLst/>
              <a:rect l="l" t="t" r="r" b="b"/>
              <a:pathLst>
                <a:path w="760729" h="254635">
                  <a:moveTo>
                    <a:pt x="0" y="0"/>
                  </a:moveTo>
                  <a:lnTo>
                    <a:pt x="252984" y="0"/>
                  </a:lnTo>
                  <a:lnTo>
                    <a:pt x="252984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0729" h="254635">
                  <a:moveTo>
                    <a:pt x="505967" y="0"/>
                  </a:moveTo>
                  <a:lnTo>
                    <a:pt x="760476" y="0"/>
                  </a:lnTo>
                  <a:lnTo>
                    <a:pt x="760476" y="252984"/>
                  </a:lnTo>
                  <a:lnTo>
                    <a:pt x="505967" y="252984"/>
                  </a:lnTo>
                  <a:lnTo>
                    <a:pt x="505967" y="0"/>
                  </a:lnTo>
                  <a:close/>
                </a:path>
                <a:path w="760729" h="254635">
                  <a:moveTo>
                    <a:pt x="252984" y="0"/>
                  </a:moveTo>
                  <a:lnTo>
                    <a:pt x="505968" y="0"/>
                  </a:lnTo>
                  <a:lnTo>
                    <a:pt x="505968" y="254508"/>
                  </a:lnTo>
                  <a:lnTo>
                    <a:pt x="252984" y="254508"/>
                  </a:lnTo>
                  <a:lnTo>
                    <a:pt x="252984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446" y="1954535"/>
              <a:ext cx="1217295" cy="364490"/>
            </a:xfrm>
            <a:custGeom>
              <a:avLst/>
              <a:gdLst/>
              <a:ahLst/>
              <a:cxnLst/>
              <a:rect l="l" t="t" r="r" b="b"/>
              <a:pathLst>
                <a:path w="1217295" h="364489">
                  <a:moveTo>
                    <a:pt x="0" y="364007"/>
                  </a:moveTo>
                  <a:lnTo>
                    <a:pt x="1216901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977" y="2384298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0"/>
                  </a:lnTo>
                  <a:lnTo>
                    <a:pt x="286413" y="252098"/>
                  </a:lnTo>
                  <a:lnTo>
                    <a:pt x="252104" y="286409"/>
                  </a:lnTo>
                  <a:lnTo>
                    <a:pt x="208595" y="308911"/>
                  </a:lnTo>
                  <a:lnTo>
                    <a:pt x="158496" y="316992"/>
                  </a:lnTo>
                  <a:lnTo>
                    <a:pt x="108396" y="308911"/>
                  </a:lnTo>
                  <a:lnTo>
                    <a:pt x="64887" y="286409"/>
                  </a:lnTo>
                  <a:lnTo>
                    <a:pt x="30578" y="252098"/>
                  </a:lnTo>
                  <a:lnTo>
                    <a:pt x="8079" y="208590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8311" y="238963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3153" y="2765298"/>
              <a:ext cx="2179320" cy="1903730"/>
            </a:xfrm>
            <a:custGeom>
              <a:avLst/>
              <a:gdLst/>
              <a:ahLst/>
              <a:cxnLst/>
              <a:rect l="l" t="t" r="r" b="b"/>
              <a:pathLst>
                <a:path w="2179320" h="1903729">
                  <a:moveTo>
                    <a:pt x="1924812" y="1167383"/>
                  </a:moveTo>
                  <a:lnTo>
                    <a:pt x="2179320" y="1167383"/>
                  </a:lnTo>
                  <a:lnTo>
                    <a:pt x="2179320" y="1421891"/>
                  </a:lnTo>
                  <a:lnTo>
                    <a:pt x="1924812" y="1421891"/>
                  </a:lnTo>
                  <a:lnTo>
                    <a:pt x="1924812" y="1167383"/>
                  </a:lnTo>
                  <a:close/>
                </a:path>
                <a:path w="2179320" h="1903729">
                  <a:moveTo>
                    <a:pt x="0" y="0"/>
                  </a:moveTo>
                  <a:lnTo>
                    <a:pt x="252984" y="0"/>
                  </a:lnTo>
                  <a:lnTo>
                    <a:pt x="252984" y="1903476"/>
                  </a:lnTo>
                  <a:lnTo>
                    <a:pt x="0" y="190347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6398" y="2150918"/>
            <a:ext cx="2469833" cy="77581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8265">
              <a:lnSpc>
                <a:spcPct val="100000"/>
              </a:lnSpc>
              <a:spcBef>
                <a:spcPts val="98"/>
              </a:spcBef>
            </a:pPr>
            <a:r>
              <a:rPr sz="1875" spc="150" dirty="0">
                <a:latin typeface="Times New Roman"/>
                <a:cs typeface="Times New Roman"/>
              </a:rPr>
              <a:t>g</a:t>
            </a:r>
            <a:r>
              <a:rPr sz="1875" spc="180" dirty="0">
                <a:latin typeface="Times New Roman"/>
                <a:cs typeface="Times New Roman"/>
              </a:rPr>
              <a:t>e</a:t>
            </a:r>
            <a:r>
              <a:rPr sz="1875" spc="113" dirty="0">
                <a:latin typeface="Times New Roman"/>
                <a:cs typeface="Times New Roman"/>
              </a:rPr>
              <a:t>n</a:t>
            </a:r>
            <a:r>
              <a:rPr sz="1875" spc="150" dirty="0">
                <a:latin typeface="Times New Roman"/>
                <a:cs typeface="Times New Roman"/>
              </a:rPr>
              <a:t>o</a:t>
            </a:r>
            <a:r>
              <a:rPr sz="1875" spc="68" dirty="0">
                <a:latin typeface="Times New Roman"/>
                <a:cs typeface="Times New Roman"/>
              </a:rPr>
              <a:t>t</a:t>
            </a:r>
            <a:r>
              <a:rPr sz="1875" spc="15" dirty="0">
                <a:latin typeface="Times New Roman"/>
                <a:cs typeface="Times New Roman"/>
              </a:rPr>
              <a:t>y</a:t>
            </a:r>
            <a:r>
              <a:rPr sz="1875" spc="184" dirty="0">
                <a:latin typeface="Times New Roman"/>
                <a:cs typeface="Times New Roman"/>
              </a:rPr>
              <a:t>pe</a:t>
            </a:r>
            <a:r>
              <a:rPr sz="1875" spc="8" dirty="0">
                <a:latin typeface="Times New Roman"/>
                <a:cs typeface="Times New Roman"/>
              </a:rPr>
              <a:t>s</a:t>
            </a:r>
            <a:endParaRPr sz="1875">
              <a:latin typeface="Times New Roman"/>
              <a:cs typeface="Times New Roman"/>
            </a:endParaRPr>
          </a:p>
          <a:p>
            <a:pPr marL="9525">
              <a:lnSpc>
                <a:spcPct val="100000"/>
              </a:lnSpc>
              <a:spcBef>
                <a:spcPts val="1425"/>
              </a:spcBef>
            </a:pPr>
            <a:r>
              <a:rPr sz="1875" spc="56" dirty="0">
                <a:latin typeface="Times New Roman"/>
                <a:cs typeface="Times New Roman"/>
              </a:rPr>
              <a:t>variant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9865" y="2567749"/>
            <a:ext cx="190024" cy="573881"/>
          </a:xfrm>
          <a:custGeom>
            <a:avLst/>
            <a:gdLst/>
            <a:ahLst/>
            <a:cxnLst/>
            <a:rect l="l" t="t" r="r" b="b"/>
            <a:pathLst>
              <a:path w="253364" h="765175">
                <a:moveTo>
                  <a:pt x="0" y="510540"/>
                </a:moveTo>
                <a:lnTo>
                  <a:pt x="252984" y="510540"/>
                </a:lnTo>
                <a:lnTo>
                  <a:pt x="252984" y="765048"/>
                </a:lnTo>
                <a:lnTo>
                  <a:pt x="0" y="765048"/>
                </a:lnTo>
                <a:lnTo>
                  <a:pt x="0" y="510540"/>
                </a:lnTo>
                <a:close/>
              </a:path>
              <a:path w="253364" h="765175">
                <a:moveTo>
                  <a:pt x="0" y="0"/>
                </a:moveTo>
                <a:lnTo>
                  <a:pt x="252984" y="0"/>
                </a:lnTo>
                <a:lnTo>
                  <a:pt x="252984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  <a:path w="253364" h="765175">
                <a:moveTo>
                  <a:pt x="0" y="256032"/>
                </a:moveTo>
                <a:lnTo>
                  <a:pt x="252984" y="256032"/>
                </a:lnTo>
                <a:lnTo>
                  <a:pt x="252984" y="509016"/>
                </a:lnTo>
                <a:lnTo>
                  <a:pt x="0" y="509016"/>
                </a:lnTo>
                <a:lnTo>
                  <a:pt x="0" y="2560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8" name="object 18"/>
          <p:cNvSpPr txBox="1"/>
          <p:nvPr/>
        </p:nvSpPr>
        <p:spPr>
          <a:xfrm>
            <a:off x="1157766" y="2264703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7766" y="3227225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5908" y="1432222"/>
            <a:ext cx="778669" cy="57676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2156"/>
              </a:lnSpc>
              <a:spcBef>
                <a:spcPts val="98"/>
              </a:spcBef>
            </a:pPr>
            <a:r>
              <a:rPr sz="1875" spc="221" dirty="0">
                <a:latin typeface="Times New Roman"/>
                <a:cs typeface="Times New Roman"/>
              </a:rPr>
              <a:t>s</a:t>
            </a:r>
            <a:r>
              <a:rPr sz="1875" spc="180" dirty="0">
                <a:latin typeface="Times New Roman"/>
                <a:cs typeface="Times New Roman"/>
              </a:rPr>
              <a:t>a</a:t>
            </a:r>
            <a:r>
              <a:rPr sz="1875" spc="158" dirty="0">
                <a:latin typeface="Times New Roman"/>
                <a:cs typeface="Times New Roman"/>
              </a:rPr>
              <a:t>m</a:t>
            </a:r>
            <a:r>
              <a:rPr sz="1875" spc="11" dirty="0">
                <a:latin typeface="Times New Roman"/>
                <a:cs typeface="Times New Roman"/>
              </a:rPr>
              <a:t>p</a:t>
            </a:r>
            <a:r>
              <a:rPr sz="1875" spc="-296" dirty="0">
                <a:latin typeface="Times New Roman"/>
                <a:cs typeface="Times New Roman"/>
              </a:rPr>
              <a:t> </a:t>
            </a:r>
            <a:r>
              <a:rPr sz="1875" spc="-101" dirty="0">
                <a:latin typeface="Times New Roman"/>
                <a:cs typeface="Times New Roman"/>
              </a:rPr>
              <a:t>l</a:t>
            </a:r>
            <a:r>
              <a:rPr sz="1875" spc="8" dirty="0">
                <a:latin typeface="Times New Roman"/>
                <a:cs typeface="Times New Roman"/>
              </a:rPr>
              <a:t>e</a:t>
            </a:r>
            <a:endParaRPr sz="1875">
              <a:latin typeface="Times New Roman"/>
              <a:cs typeface="Times New Roman"/>
            </a:endParaRPr>
          </a:p>
          <a:p>
            <a:pPr marL="124301">
              <a:lnSpc>
                <a:spcPts val="2156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30793" y="1694492"/>
            <a:ext cx="151924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76338" y="2917127"/>
            <a:ext cx="1674495" cy="1449229"/>
            <a:chOff x="1568450" y="3889502"/>
            <a:chExt cx="2232660" cy="1932305"/>
          </a:xfrm>
        </p:grpSpPr>
        <p:sp>
          <p:nvSpPr>
            <p:cNvPr id="23" name="object 23"/>
            <p:cNvSpPr/>
            <p:nvPr/>
          </p:nvSpPr>
          <p:spPr>
            <a:xfrm>
              <a:off x="1968245" y="3950970"/>
              <a:ext cx="1820545" cy="991235"/>
            </a:xfrm>
            <a:custGeom>
              <a:avLst/>
              <a:gdLst/>
              <a:ahLst/>
              <a:cxnLst/>
              <a:rect l="l" t="t" r="r" b="b"/>
              <a:pathLst>
                <a:path w="1820545" h="991235">
                  <a:moveTo>
                    <a:pt x="0" y="0"/>
                  </a:moveTo>
                  <a:lnTo>
                    <a:pt x="1819998" y="990714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6483" y="390753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1150" y="3902202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2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9938" y="4307586"/>
              <a:ext cx="1945005" cy="1501140"/>
            </a:xfrm>
            <a:custGeom>
              <a:avLst/>
              <a:gdLst/>
              <a:ahLst/>
              <a:cxnLst/>
              <a:rect l="l" t="t" r="r" b="b"/>
              <a:pathLst>
                <a:path w="1945004" h="1501139">
                  <a:moveTo>
                    <a:pt x="0" y="0"/>
                  </a:moveTo>
                  <a:lnTo>
                    <a:pt x="1944585" y="1501101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766535" y="2583383"/>
          <a:ext cx="3100862" cy="71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07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0/1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8,11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775210" y="1430681"/>
          <a:ext cx="1026795" cy="714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07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NA12878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031368" y="3733707"/>
          <a:ext cx="4916327" cy="718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456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CHROM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RSID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REF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37282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rs12345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A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102" y="118377"/>
            <a:ext cx="5188744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Rare</a:t>
            </a:r>
            <a:r>
              <a:rPr sz="3650" spc="-19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variant</a:t>
            </a:r>
            <a:r>
              <a:rPr sz="3650" spc="-19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aggregation</a:t>
            </a:r>
            <a:endParaRPr lang="it-IT" sz="3650">
              <a:solidFill>
                <a:srgbClr val="0070C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5578" y="1456377"/>
            <a:ext cx="2427446" cy="2059781"/>
            <a:chOff x="1594103" y="1941835"/>
            <a:chExt cx="3236595" cy="2746375"/>
          </a:xfrm>
        </p:grpSpPr>
        <p:sp>
          <p:nvSpPr>
            <p:cNvPr id="4" name="object 4"/>
            <p:cNvSpPr/>
            <p:nvPr/>
          </p:nvSpPr>
          <p:spPr>
            <a:xfrm>
              <a:off x="3030473" y="3679698"/>
              <a:ext cx="762000" cy="253365"/>
            </a:xfrm>
            <a:custGeom>
              <a:avLst/>
              <a:gdLst/>
              <a:ahLst/>
              <a:cxnLst/>
              <a:rect l="l" t="t" r="r" b="b"/>
              <a:pathLst>
                <a:path w="762000" h="253364">
                  <a:moveTo>
                    <a:pt x="0" y="0"/>
                  </a:moveTo>
                  <a:lnTo>
                    <a:pt x="254508" y="0"/>
                  </a:lnTo>
                  <a:lnTo>
                    <a:pt x="2545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2000" h="253364">
                  <a:moveTo>
                    <a:pt x="507491" y="0"/>
                  </a:moveTo>
                  <a:lnTo>
                    <a:pt x="762000" y="0"/>
                  </a:lnTo>
                  <a:lnTo>
                    <a:pt x="762000" y="252984"/>
                  </a:lnTo>
                  <a:lnTo>
                    <a:pt x="507491" y="252984"/>
                  </a:lnTo>
                  <a:lnTo>
                    <a:pt x="507491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661409" y="4002786"/>
              <a:ext cx="1143635" cy="359410"/>
            </a:xfrm>
            <a:custGeom>
              <a:avLst/>
              <a:gdLst/>
              <a:ahLst/>
              <a:cxnLst/>
              <a:rect l="l" t="t" r="r" b="b"/>
              <a:pathLst>
                <a:path w="1143635" h="359410">
                  <a:moveTo>
                    <a:pt x="0" y="0"/>
                  </a:moveTo>
                  <a:lnTo>
                    <a:pt x="1143558" y="358825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3678174" y="3484621"/>
              <a:ext cx="1139825" cy="142240"/>
            </a:xfrm>
            <a:custGeom>
              <a:avLst/>
              <a:gdLst/>
              <a:ahLst/>
              <a:cxnLst/>
              <a:rect l="l" t="t" r="r" b="b"/>
              <a:pathLst>
                <a:path w="1139825" h="142239">
                  <a:moveTo>
                    <a:pt x="0" y="141744"/>
                  </a:moveTo>
                  <a:lnTo>
                    <a:pt x="1139228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3591305" y="2731770"/>
              <a:ext cx="1188085" cy="134620"/>
            </a:xfrm>
            <a:custGeom>
              <a:avLst/>
              <a:gdLst/>
              <a:ahLst/>
              <a:cxnLst/>
              <a:rect l="l" t="t" r="r" b="b"/>
              <a:pathLst>
                <a:path w="1188085" h="134619">
                  <a:moveTo>
                    <a:pt x="0" y="0"/>
                  </a:moveTo>
                  <a:lnTo>
                    <a:pt x="1187551" y="13434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1986533" y="2416302"/>
              <a:ext cx="2273935" cy="2249805"/>
            </a:xfrm>
            <a:custGeom>
              <a:avLst/>
              <a:gdLst/>
              <a:ahLst/>
              <a:cxnLst/>
              <a:rect l="l" t="t" r="r" b="b"/>
              <a:pathLst>
                <a:path w="2273935" h="2249804">
                  <a:moveTo>
                    <a:pt x="0" y="345948"/>
                  </a:moveTo>
                  <a:lnTo>
                    <a:pt x="2273808" y="345948"/>
                  </a:lnTo>
                  <a:lnTo>
                    <a:pt x="2273808" y="2249424"/>
                  </a:lnTo>
                  <a:lnTo>
                    <a:pt x="0" y="2249424"/>
                  </a:lnTo>
                  <a:lnTo>
                    <a:pt x="0" y="345948"/>
                  </a:lnTo>
                  <a:close/>
                </a:path>
                <a:path w="2273935" h="2249804">
                  <a:moveTo>
                    <a:pt x="0" y="0"/>
                  </a:moveTo>
                  <a:lnTo>
                    <a:pt x="2273808" y="0"/>
                  </a:lnTo>
                  <a:lnTo>
                    <a:pt x="22738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2273935" h="2249804">
                  <a:moveTo>
                    <a:pt x="1298448" y="1517904"/>
                  </a:moveTo>
                  <a:lnTo>
                    <a:pt x="1551432" y="1517904"/>
                  </a:lnTo>
                  <a:lnTo>
                    <a:pt x="1551432" y="1772412"/>
                  </a:lnTo>
                  <a:lnTo>
                    <a:pt x="1298448" y="1772412"/>
                  </a:lnTo>
                  <a:lnTo>
                    <a:pt x="1298448" y="1517904"/>
                  </a:lnTo>
                  <a:close/>
                </a:path>
                <a:path w="2273935" h="2249804">
                  <a:moveTo>
                    <a:pt x="1298448" y="1007363"/>
                  </a:moveTo>
                  <a:lnTo>
                    <a:pt x="1551432" y="1007363"/>
                  </a:lnTo>
                  <a:lnTo>
                    <a:pt x="1551432" y="1260348"/>
                  </a:lnTo>
                  <a:lnTo>
                    <a:pt x="1298448" y="1260348"/>
                  </a:lnTo>
                  <a:lnTo>
                    <a:pt x="1298448" y="1007363"/>
                  </a:lnTo>
                  <a:close/>
                </a:path>
                <a:path w="2273935" h="2249804">
                  <a:moveTo>
                    <a:pt x="1298448" y="1263396"/>
                  </a:moveTo>
                  <a:lnTo>
                    <a:pt x="1551432" y="1263396"/>
                  </a:lnTo>
                  <a:lnTo>
                    <a:pt x="1551432" y="1516380"/>
                  </a:lnTo>
                  <a:lnTo>
                    <a:pt x="1298448" y="1516380"/>
                  </a:lnTo>
                  <a:lnTo>
                    <a:pt x="1298448" y="12633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3252977" y="3647694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5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5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1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8311" y="365302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1997" y="2416302"/>
              <a:ext cx="760730" cy="254635"/>
            </a:xfrm>
            <a:custGeom>
              <a:avLst/>
              <a:gdLst/>
              <a:ahLst/>
              <a:cxnLst/>
              <a:rect l="l" t="t" r="r" b="b"/>
              <a:pathLst>
                <a:path w="760729" h="254635">
                  <a:moveTo>
                    <a:pt x="0" y="0"/>
                  </a:moveTo>
                  <a:lnTo>
                    <a:pt x="252984" y="0"/>
                  </a:lnTo>
                  <a:lnTo>
                    <a:pt x="252984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0729" h="254635">
                  <a:moveTo>
                    <a:pt x="505967" y="0"/>
                  </a:moveTo>
                  <a:lnTo>
                    <a:pt x="760476" y="0"/>
                  </a:lnTo>
                  <a:lnTo>
                    <a:pt x="760476" y="252984"/>
                  </a:lnTo>
                  <a:lnTo>
                    <a:pt x="505967" y="252984"/>
                  </a:lnTo>
                  <a:lnTo>
                    <a:pt x="505967" y="0"/>
                  </a:lnTo>
                  <a:close/>
                </a:path>
                <a:path w="760729" h="254635">
                  <a:moveTo>
                    <a:pt x="252984" y="0"/>
                  </a:moveTo>
                  <a:lnTo>
                    <a:pt x="505968" y="0"/>
                  </a:lnTo>
                  <a:lnTo>
                    <a:pt x="505968" y="254508"/>
                  </a:lnTo>
                  <a:lnTo>
                    <a:pt x="252984" y="254508"/>
                  </a:lnTo>
                  <a:lnTo>
                    <a:pt x="252984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446" y="1954535"/>
              <a:ext cx="1217295" cy="364490"/>
            </a:xfrm>
            <a:custGeom>
              <a:avLst/>
              <a:gdLst/>
              <a:ahLst/>
              <a:cxnLst/>
              <a:rect l="l" t="t" r="r" b="b"/>
              <a:pathLst>
                <a:path w="1217295" h="364489">
                  <a:moveTo>
                    <a:pt x="0" y="364007"/>
                  </a:moveTo>
                  <a:lnTo>
                    <a:pt x="1216901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977" y="2384298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0"/>
                  </a:lnTo>
                  <a:lnTo>
                    <a:pt x="286413" y="252098"/>
                  </a:lnTo>
                  <a:lnTo>
                    <a:pt x="252104" y="286409"/>
                  </a:lnTo>
                  <a:lnTo>
                    <a:pt x="208595" y="308911"/>
                  </a:lnTo>
                  <a:lnTo>
                    <a:pt x="158496" y="316992"/>
                  </a:lnTo>
                  <a:lnTo>
                    <a:pt x="108396" y="308911"/>
                  </a:lnTo>
                  <a:lnTo>
                    <a:pt x="64887" y="286409"/>
                  </a:lnTo>
                  <a:lnTo>
                    <a:pt x="30578" y="252098"/>
                  </a:lnTo>
                  <a:lnTo>
                    <a:pt x="8079" y="208590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8311" y="238963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3153" y="2765298"/>
              <a:ext cx="2179320" cy="1903730"/>
            </a:xfrm>
            <a:custGeom>
              <a:avLst/>
              <a:gdLst/>
              <a:ahLst/>
              <a:cxnLst/>
              <a:rect l="l" t="t" r="r" b="b"/>
              <a:pathLst>
                <a:path w="2179320" h="1903729">
                  <a:moveTo>
                    <a:pt x="1924812" y="1167383"/>
                  </a:moveTo>
                  <a:lnTo>
                    <a:pt x="2179320" y="1167383"/>
                  </a:lnTo>
                  <a:lnTo>
                    <a:pt x="2179320" y="1421891"/>
                  </a:lnTo>
                  <a:lnTo>
                    <a:pt x="1924812" y="1421891"/>
                  </a:lnTo>
                  <a:lnTo>
                    <a:pt x="1924812" y="1167383"/>
                  </a:lnTo>
                  <a:close/>
                </a:path>
                <a:path w="2179320" h="1903729">
                  <a:moveTo>
                    <a:pt x="0" y="0"/>
                  </a:moveTo>
                  <a:lnTo>
                    <a:pt x="252984" y="0"/>
                  </a:lnTo>
                  <a:lnTo>
                    <a:pt x="252984" y="1903476"/>
                  </a:lnTo>
                  <a:lnTo>
                    <a:pt x="0" y="190347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2529" y="2150839"/>
            <a:ext cx="2075974" cy="77581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5408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Arial MT"/>
                <a:cs typeface="Arial MT"/>
              </a:rPr>
              <a:t>counts</a:t>
            </a:r>
            <a:endParaRPr sz="187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1425"/>
              </a:spcBef>
            </a:pPr>
            <a:r>
              <a:rPr sz="1875" spc="8" dirty="0">
                <a:latin typeface="Arial MT"/>
                <a:cs typeface="Arial MT"/>
              </a:rPr>
              <a:t>gene</a:t>
            </a:r>
            <a:endParaRPr sz="1875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9865" y="2567749"/>
            <a:ext cx="190024" cy="573881"/>
          </a:xfrm>
          <a:custGeom>
            <a:avLst/>
            <a:gdLst/>
            <a:ahLst/>
            <a:cxnLst/>
            <a:rect l="l" t="t" r="r" b="b"/>
            <a:pathLst>
              <a:path w="253364" h="765175">
                <a:moveTo>
                  <a:pt x="0" y="510540"/>
                </a:moveTo>
                <a:lnTo>
                  <a:pt x="252984" y="510540"/>
                </a:lnTo>
                <a:lnTo>
                  <a:pt x="252984" y="765048"/>
                </a:lnTo>
                <a:lnTo>
                  <a:pt x="0" y="765048"/>
                </a:lnTo>
                <a:lnTo>
                  <a:pt x="0" y="510540"/>
                </a:lnTo>
                <a:close/>
              </a:path>
              <a:path w="253364" h="765175">
                <a:moveTo>
                  <a:pt x="0" y="0"/>
                </a:moveTo>
                <a:lnTo>
                  <a:pt x="252984" y="0"/>
                </a:lnTo>
                <a:lnTo>
                  <a:pt x="252984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  <a:path w="253364" h="765175">
                <a:moveTo>
                  <a:pt x="0" y="256032"/>
                </a:moveTo>
                <a:lnTo>
                  <a:pt x="252984" y="256032"/>
                </a:lnTo>
                <a:lnTo>
                  <a:pt x="252984" y="509016"/>
                </a:lnTo>
                <a:lnTo>
                  <a:pt x="0" y="509016"/>
                </a:lnTo>
                <a:lnTo>
                  <a:pt x="0" y="2560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8" name="object 18"/>
          <p:cNvSpPr txBox="1"/>
          <p:nvPr/>
        </p:nvSpPr>
        <p:spPr>
          <a:xfrm>
            <a:off x="1157766" y="2264703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7766" y="3227225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17464" y="1432143"/>
            <a:ext cx="796766" cy="57676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2156"/>
              </a:lnSpc>
              <a:spcBef>
                <a:spcPts val="98"/>
              </a:spcBef>
            </a:pPr>
            <a:r>
              <a:rPr sz="1875" spc="11" dirty="0">
                <a:latin typeface="Arial MT"/>
                <a:cs typeface="Arial MT"/>
              </a:rPr>
              <a:t>sample</a:t>
            </a:r>
            <a:endParaRPr sz="1875">
              <a:latin typeface="Arial MT"/>
              <a:cs typeface="Arial MT"/>
            </a:endParaRPr>
          </a:p>
          <a:p>
            <a:pPr marL="112871">
              <a:lnSpc>
                <a:spcPts val="2156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30793" y="1694492"/>
            <a:ext cx="151924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76338" y="2917127"/>
            <a:ext cx="1674495" cy="1449229"/>
            <a:chOff x="1568450" y="3889502"/>
            <a:chExt cx="2232660" cy="1932305"/>
          </a:xfrm>
        </p:grpSpPr>
        <p:sp>
          <p:nvSpPr>
            <p:cNvPr id="23" name="object 23"/>
            <p:cNvSpPr/>
            <p:nvPr/>
          </p:nvSpPr>
          <p:spPr>
            <a:xfrm>
              <a:off x="1968245" y="3950970"/>
              <a:ext cx="1820545" cy="991235"/>
            </a:xfrm>
            <a:custGeom>
              <a:avLst/>
              <a:gdLst/>
              <a:ahLst/>
              <a:cxnLst/>
              <a:rect l="l" t="t" r="r" b="b"/>
              <a:pathLst>
                <a:path w="1820545" h="991235">
                  <a:moveTo>
                    <a:pt x="0" y="0"/>
                  </a:moveTo>
                  <a:lnTo>
                    <a:pt x="1819998" y="990714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6483" y="390753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1150" y="3902202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2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9938" y="4307586"/>
              <a:ext cx="1945005" cy="1501140"/>
            </a:xfrm>
            <a:custGeom>
              <a:avLst/>
              <a:gdLst/>
              <a:ahLst/>
              <a:cxnLst/>
              <a:rect l="l" t="t" r="r" b="b"/>
              <a:pathLst>
                <a:path w="1945004" h="1501139">
                  <a:moveTo>
                    <a:pt x="0" y="0"/>
                  </a:moveTo>
                  <a:lnTo>
                    <a:pt x="1944585" y="1501101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766536" y="2583385"/>
          <a:ext cx="4499610" cy="1215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439">
                <a:tc>
                  <a:txBody>
                    <a:bodyPr/>
                    <a:lstStyle/>
                    <a:p>
                      <a:pPr marL="518159" marR="391160" indent="-137160">
                        <a:lnSpc>
                          <a:spcPct val="100499"/>
                        </a:lnSpc>
                        <a:spcBef>
                          <a:spcPts val="5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Los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spc="-1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1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400" spc="-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 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7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Missense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57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Synonymous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57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775211" y="1430681"/>
          <a:ext cx="1026795" cy="714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07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NA12878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031367" y="3733707"/>
          <a:ext cx="1482090" cy="718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456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Gene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spectrin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9872" y="118377"/>
            <a:ext cx="1873568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Trio</a:t>
            </a:r>
            <a:r>
              <a:rPr sz="3650" spc="-56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data</a:t>
            </a:r>
            <a:endParaRPr lang="it-IT" sz="3650">
              <a:solidFill>
                <a:srgbClr val="0070C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5578" y="1456377"/>
            <a:ext cx="2427446" cy="2059781"/>
            <a:chOff x="1594103" y="1941835"/>
            <a:chExt cx="3236595" cy="2746375"/>
          </a:xfrm>
        </p:grpSpPr>
        <p:sp>
          <p:nvSpPr>
            <p:cNvPr id="4" name="object 4"/>
            <p:cNvSpPr/>
            <p:nvPr/>
          </p:nvSpPr>
          <p:spPr>
            <a:xfrm>
              <a:off x="3030473" y="3679698"/>
              <a:ext cx="762000" cy="253365"/>
            </a:xfrm>
            <a:custGeom>
              <a:avLst/>
              <a:gdLst/>
              <a:ahLst/>
              <a:cxnLst/>
              <a:rect l="l" t="t" r="r" b="b"/>
              <a:pathLst>
                <a:path w="762000" h="253364">
                  <a:moveTo>
                    <a:pt x="0" y="0"/>
                  </a:moveTo>
                  <a:lnTo>
                    <a:pt x="254508" y="0"/>
                  </a:lnTo>
                  <a:lnTo>
                    <a:pt x="2545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2000" h="253364">
                  <a:moveTo>
                    <a:pt x="507491" y="0"/>
                  </a:moveTo>
                  <a:lnTo>
                    <a:pt x="762000" y="0"/>
                  </a:lnTo>
                  <a:lnTo>
                    <a:pt x="762000" y="252984"/>
                  </a:lnTo>
                  <a:lnTo>
                    <a:pt x="507491" y="252984"/>
                  </a:lnTo>
                  <a:lnTo>
                    <a:pt x="507491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661409" y="4002786"/>
              <a:ext cx="1143635" cy="359410"/>
            </a:xfrm>
            <a:custGeom>
              <a:avLst/>
              <a:gdLst/>
              <a:ahLst/>
              <a:cxnLst/>
              <a:rect l="l" t="t" r="r" b="b"/>
              <a:pathLst>
                <a:path w="1143635" h="359410">
                  <a:moveTo>
                    <a:pt x="0" y="0"/>
                  </a:moveTo>
                  <a:lnTo>
                    <a:pt x="1143558" y="358825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3678174" y="3484621"/>
              <a:ext cx="1139825" cy="142240"/>
            </a:xfrm>
            <a:custGeom>
              <a:avLst/>
              <a:gdLst/>
              <a:ahLst/>
              <a:cxnLst/>
              <a:rect l="l" t="t" r="r" b="b"/>
              <a:pathLst>
                <a:path w="1139825" h="142239">
                  <a:moveTo>
                    <a:pt x="0" y="141744"/>
                  </a:moveTo>
                  <a:lnTo>
                    <a:pt x="1139228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3591305" y="2731770"/>
              <a:ext cx="1188085" cy="134620"/>
            </a:xfrm>
            <a:custGeom>
              <a:avLst/>
              <a:gdLst/>
              <a:ahLst/>
              <a:cxnLst/>
              <a:rect l="l" t="t" r="r" b="b"/>
              <a:pathLst>
                <a:path w="1188085" h="134619">
                  <a:moveTo>
                    <a:pt x="0" y="0"/>
                  </a:moveTo>
                  <a:lnTo>
                    <a:pt x="1187551" y="13434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1986533" y="2416302"/>
              <a:ext cx="2273935" cy="2249805"/>
            </a:xfrm>
            <a:custGeom>
              <a:avLst/>
              <a:gdLst/>
              <a:ahLst/>
              <a:cxnLst/>
              <a:rect l="l" t="t" r="r" b="b"/>
              <a:pathLst>
                <a:path w="2273935" h="2249804">
                  <a:moveTo>
                    <a:pt x="0" y="345948"/>
                  </a:moveTo>
                  <a:lnTo>
                    <a:pt x="2273808" y="345948"/>
                  </a:lnTo>
                  <a:lnTo>
                    <a:pt x="2273808" y="2249424"/>
                  </a:lnTo>
                  <a:lnTo>
                    <a:pt x="0" y="2249424"/>
                  </a:lnTo>
                  <a:lnTo>
                    <a:pt x="0" y="345948"/>
                  </a:lnTo>
                  <a:close/>
                </a:path>
                <a:path w="2273935" h="2249804">
                  <a:moveTo>
                    <a:pt x="0" y="0"/>
                  </a:moveTo>
                  <a:lnTo>
                    <a:pt x="2273808" y="0"/>
                  </a:lnTo>
                  <a:lnTo>
                    <a:pt x="22738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2273935" h="2249804">
                  <a:moveTo>
                    <a:pt x="1298448" y="1517904"/>
                  </a:moveTo>
                  <a:lnTo>
                    <a:pt x="1551432" y="1517904"/>
                  </a:lnTo>
                  <a:lnTo>
                    <a:pt x="1551432" y="1772412"/>
                  </a:lnTo>
                  <a:lnTo>
                    <a:pt x="1298448" y="1772412"/>
                  </a:lnTo>
                  <a:lnTo>
                    <a:pt x="1298448" y="1517904"/>
                  </a:lnTo>
                  <a:close/>
                </a:path>
                <a:path w="2273935" h="2249804">
                  <a:moveTo>
                    <a:pt x="1298448" y="1007363"/>
                  </a:moveTo>
                  <a:lnTo>
                    <a:pt x="1551432" y="1007363"/>
                  </a:lnTo>
                  <a:lnTo>
                    <a:pt x="1551432" y="1260348"/>
                  </a:lnTo>
                  <a:lnTo>
                    <a:pt x="1298448" y="1260348"/>
                  </a:lnTo>
                  <a:lnTo>
                    <a:pt x="1298448" y="1007363"/>
                  </a:lnTo>
                  <a:close/>
                </a:path>
                <a:path w="2273935" h="2249804">
                  <a:moveTo>
                    <a:pt x="1298448" y="1263396"/>
                  </a:moveTo>
                  <a:lnTo>
                    <a:pt x="1551432" y="1263396"/>
                  </a:lnTo>
                  <a:lnTo>
                    <a:pt x="1551432" y="1516380"/>
                  </a:lnTo>
                  <a:lnTo>
                    <a:pt x="1298448" y="1516380"/>
                  </a:lnTo>
                  <a:lnTo>
                    <a:pt x="1298448" y="12633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3252977" y="3647694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5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5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1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8311" y="365302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1997" y="2416302"/>
              <a:ext cx="760730" cy="254635"/>
            </a:xfrm>
            <a:custGeom>
              <a:avLst/>
              <a:gdLst/>
              <a:ahLst/>
              <a:cxnLst/>
              <a:rect l="l" t="t" r="r" b="b"/>
              <a:pathLst>
                <a:path w="760729" h="254635">
                  <a:moveTo>
                    <a:pt x="0" y="0"/>
                  </a:moveTo>
                  <a:lnTo>
                    <a:pt x="252984" y="0"/>
                  </a:lnTo>
                  <a:lnTo>
                    <a:pt x="252984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0729" h="254635">
                  <a:moveTo>
                    <a:pt x="505967" y="0"/>
                  </a:moveTo>
                  <a:lnTo>
                    <a:pt x="760476" y="0"/>
                  </a:lnTo>
                  <a:lnTo>
                    <a:pt x="760476" y="252984"/>
                  </a:lnTo>
                  <a:lnTo>
                    <a:pt x="505967" y="252984"/>
                  </a:lnTo>
                  <a:lnTo>
                    <a:pt x="505967" y="0"/>
                  </a:lnTo>
                  <a:close/>
                </a:path>
                <a:path w="760729" h="254635">
                  <a:moveTo>
                    <a:pt x="252984" y="0"/>
                  </a:moveTo>
                  <a:lnTo>
                    <a:pt x="505968" y="0"/>
                  </a:lnTo>
                  <a:lnTo>
                    <a:pt x="505968" y="254508"/>
                  </a:lnTo>
                  <a:lnTo>
                    <a:pt x="252984" y="254508"/>
                  </a:lnTo>
                  <a:lnTo>
                    <a:pt x="252984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446" y="1954535"/>
              <a:ext cx="1217295" cy="364490"/>
            </a:xfrm>
            <a:custGeom>
              <a:avLst/>
              <a:gdLst/>
              <a:ahLst/>
              <a:cxnLst/>
              <a:rect l="l" t="t" r="r" b="b"/>
              <a:pathLst>
                <a:path w="1217295" h="364489">
                  <a:moveTo>
                    <a:pt x="0" y="364007"/>
                  </a:moveTo>
                  <a:lnTo>
                    <a:pt x="1216901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977" y="2384298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0"/>
                  </a:lnTo>
                  <a:lnTo>
                    <a:pt x="286413" y="252098"/>
                  </a:lnTo>
                  <a:lnTo>
                    <a:pt x="252104" y="286409"/>
                  </a:lnTo>
                  <a:lnTo>
                    <a:pt x="208595" y="308911"/>
                  </a:lnTo>
                  <a:lnTo>
                    <a:pt x="158496" y="316992"/>
                  </a:lnTo>
                  <a:lnTo>
                    <a:pt x="108396" y="308911"/>
                  </a:lnTo>
                  <a:lnTo>
                    <a:pt x="64887" y="286409"/>
                  </a:lnTo>
                  <a:lnTo>
                    <a:pt x="30578" y="252098"/>
                  </a:lnTo>
                  <a:lnTo>
                    <a:pt x="8079" y="208590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8311" y="238963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3153" y="2765298"/>
              <a:ext cx="2179320" cy="1903730"/>
            </a:xfrm>
            <a:custGeom>
              <a:avLst/>
              <a:gdLst/>
              <a:ahLst/>
              <a:cxnLst/>
              <a:rect l="l" t="t" r="r" b="b"/>
              <a:pathLst>
                <a:path w="2179320" h="1903729">
                  <a:moveTo>
                    <a:pt x="1924812" y="1167383"/>
                  </a:moveTo>
                  <a:lnTo>
                    <a:pt x="2179320" y="1167383"/>
                  </a:lnTo>
                  <a:lnTo>
                    <a:pt x="2179320" y="1421891"/>
                  </a:lnTo>
                  <a:lnTo>
                    <a:pt x="1924812" y="1421891"/>
                  </a:lnTo>
                  <a:lnTo>
                    <a:pt x="1924812" y="1167383"/>
                  </a:lnTo>
                  <a:close/>
                </a:path>
                <a:path w="2179320" h="1903729">
                  <a:moveTo>
                    <a:pt x="0" y="0"/>
                  </a:moveTo>
                  <a:lnTo>
                    <a:pt x="252984" y="0"/>
                  </a:lnTo>
                  <a:lnTo>
                    <a:pt x="252984" y="1903476"/>
                  </a:lnTo>
                  <a:lnTo>
                    <a:pt x="0" y="190347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6399" y="2150918"/>
            <a:ext cx="2476500" cy="77581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53979">
              <a:lnSpc>
                <a:spcPct val="100000"/>
              </a:lnSpc>
              <a:spcBef>
                <a:spcPts val="98"/>
              </a:spcBef>
            </a:pPr>
            <a:r>
              <a:rPr sz="1875" spc="8" dirty="0">
                <a:latin typeface="Arial MT"/>
                <a:cs typeface="Arial MT"/>
              </a:rPr>
              <a:t>genotypes</a:t>
            </a:r>
            <a:endParaRPr sz="187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1425"/>
              </a:spcBef>
            </a:pPr>
            <a:r>
              <a:rPr sz="1875" spc="8" dirty="0">
                <a:latin typeface="Arial MT"/>
                <a:cs typeface="Arial MT"/>
              </a:rPr>
              <a:t>variant</a:t>
            </a:r>
            <a:endParaRPr sz="1875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9865" y="2567749"/>
            <a:ext cx="190024" cy="573881"/>
          </a:xfrm>
          <a:custGeom>
            <a:avLst/>
            <a:gdLst/>
            <a:ahLst/>
            <a:cxnLst/>
            <a:rect l="l" t="t" r="r" b="b"/>
            <a:pathLst>
              <a:path w="253364" h="765175">
                <a:moveTo>
                  <a:pt x="0" y="510540"/>
                </a:moveTo>
                <a:lnTo>
                  <a:pt x="252984" y="510540"/>
                </a:lnTo>
                <a:lnTo>
                  <a:pt x="252984" y="765048"/>
                </a:lnTo>
                <a:lnTo>
                  <a:pt x="0" y="765048"/>
                </a:lnTo>
                <a:lnTo>
                  <a:pt x="0" y="510540"/>
                </a:lnTo>
                <a:close/>
              </a:path>
              <a:path w="253364" h="765175">
                <a:moveTo>
                  <a:pt x="0" y="0"/>
                </a:moveTo>
                <a:lnTo>
                  <a:pt x="252984" y="0"/>
                </a:lnTo>
                <a:lnTo>
                  <a:pt x="252984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  <a:path w="253364" h="765175">
                <a:moveTo>
                  <a:pt x="0" y="256032"/>
                </a:moveTo>
                <a:lnTo>
                  <a:pt x="252984" y="256032"/>
                </a:lnTo>
                <a:lnTo>
                  <a:pt x="252984" y="509016"/>
                </a:lnTo>
                <a:lnTo>
                  <a:pt x="0" y="509016"/>
                </a:lnTo>
                <a:lnTo>
                  <a:pt x="0" y="2560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18" name="object 18"/>
          <p:cNvSpPr txBox="1"/>
          <p:nvPr/>
        </p:nvSpPr>
        <p:spPr>
          <a:xfrm>
            <a:off x="1157766" y="2264703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7766" y="3227225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21156" y="1432222"/>
            <a:ext cx="401003" cy="57676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">
              <a:lnSpc>
                <a:spcPts val="2156"/>
              </a:lnSpc>
              <a:spcBef>
                <a:spcPts val="98"/>
              </a:spcBef>
            </a:pPr>
            <a:r>
              <a:rPr sz="1875" spc="8" dirty="0">
                <a:latin typeface="Arial MT"/>
                <a:cs typeface="Arial MT"/>
              </a:rPr>
              <a:t>trio</a:t>
            </a:r>
            <a:endParaRPr sz="1875">
              <a:latin typeface="Arial MT"/>
              <a:cs typeface="Arial MT"/>
            </a:endParaRPr>
          </a:p>
          <a:p>
            <a:pPr marL="9525">
              <a:lnSpc>
                <a:spcPts val="2156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30793" y="1694492"/>
            <a:ext cx="151924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76338" y="2917127"/>
            <a:ext cx="1674495" cy="1449229"/>
            <a:chOff x="1568450" y="3889502"/>
            <a:chExt cx="2232660" cy="1932305"/>
          </a:xfrm>
        </p:grpSpPr>
        <p:sp>
          <p:nvSpPr>
            <p:cNvPr id="23" name="object 23"/>
            <p:cNvSpPr/>
            <p:nvPr/>
          </p:nvSpPr>
          <p:spPr>
            <a:xfrm>
              <a:off x="1968245" y="3950970"/>
              <a:ext cx="1820545" cy="991235"/>
            </a:xfrm>
            <a:custGeom>
              <a:avLst/>
              <a:gdLst/>
              <a:ahLst/>
              <a:cxnLst/>
              <a:rect l="l" t="t" r="r" b="b"/>
              <a:pathLst>
                <a:path w="1820545" h="991235">
                  <a:moveTo>
                    <a:pt x="0" y="0"/>
                  </a:moveTo>
                  <a:lnTo>
                    <a:pt x="1819998" y="990714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6483" y="390753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1150" y="3902202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2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9938" y="4307586"/>
              <a:ext cx="1945005" cy="1501140"/>
            </a:xfrm>
            <a:custGeom>
              <a:avLst/>
              <a:gdLst/>
              <a:ahLst/>
              <a:cxnLst/>
              <a:rect l="l" t="t" r="r" b="b"/>
              <a:pathLst>
                <a:path w="1945004" h="1501139">
                  <a:moveTo>
                    <a:pt x="0" y="0"/>
                  </a:moveTo>
                  <a:lnTo>
                    <a:pt x="1944585" y="1501101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766536" y="2583383"/>
          <a:ext cx="4623435" cy="71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075"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proband_GT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mother_GT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father_GT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0/1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0/0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0/0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775210" y="1430681"/>
          <a:ext cx="4632961" cy="714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074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Proband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Mother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Father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NA12878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NA12891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NA12892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031368" y="3733707"/>
          <a:ext cx="4916327" cy="718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456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CHROM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RSID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REF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37282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rs12345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A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…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8573" y="116775"/>
            <a:ext cx="4510564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spc="8" dirty="0">
                <a:solidFill>
                  <a:srgbClr val="0070C0"/>
                </a:solidFill>
              </a:rPr>
              <a:t>Transcript</a:t>
            </a:r>
            <a:r>
              <a:rPr sz="3650" spc="-34" dirty="0">
                <a:solidFill>
                  <a:srgbClr val="0070C0"/>
                </a:solidFill>
              </a:rPr>
              <a:t> </a:t>
            </a:r>
            <a:r>
              <a:rPr sz="3650" spc="8" dirty="0">
                <a:solidFill>
                  <a:srgbClr val="0070C0"/>
                </a:solidFill>
              </a:rPr>
              <a:t>expression</a:t>
            </a:r>
            <a:endParaRPr lang="it-IT" sz="3650">
              <a:solidFill>
                <a:srgbClr val="0070C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5578" y="1456377"/>
            <a:ext cx="2427446" cy="2059781"/>
            <a:chOff x="1594103" y="1941835"/>
            <a:chExt cx="3236595" cy="2746375"/>
          </a:xfrm>
        </p:grpSpPr>
        <p:sp>
          <p:nvSpPr>
            <p:cNvPr id="4" name="object 4"/>
            <p:cNvSpPr/>
            <p:nvPr/>
          </p:nvSpPr>
          <p:spPr>
            <a:xfrm>
              <a:off x="3030473" y="3679698"/>
              <a:ext cx="762000" cy="253365"/>
            </a:xfrm>
            <a:custGeom>
              <a:avLst/>
              <a:gdLst/>
              <a:ahLst/>
              <a:cxnLst/>
              <a:rect l="l" t="t" r="r" b="b"/>
              <a:pathLst>
                <a:path w="762000" h="253364">
                  <a:moveTo>
                    <a:pt x="0" y="0"/>
                  </a:moveTo>
                  <a:lnTo>
                    <a:pt x="254508" y="0"/>
                  </a:lnTo>
                  <a:lnTo>
                    <a:pt x="2545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2000" h="253364">
                  <a:moveTo>
                    <a:pt x="507491" y="0"/>
                  </a:moveTo>
                  <a:lnTo>
                    <a:pt x="762000" y="0"/>
                  </a:lnTo>
                  <a:lnTo>
                    <a:pt x="762000" y="252984"/>
                  </a:lnTo>
                  <a:lnTo>
                    <a:pt x="507491" y="252984"/>
                  </a:lnTo>
                  <a:lnTo>
                    <a:pt x="507491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3661409" y="4002786"/>
              <a:ext cx="1143635" cy="359410"/>
            </a:xfrm>
            <a:custGeom>
              <a:avLst/>
              <a:gdLst/>
              <a:ahLst/>
              <a:cxnLst/>
              <a:rect l="l" t="t" r="r" b="b"/>
              <a:pathLst>
                <a:path w="1143635" h="359410">
                  <a:moveTo>
                    <a:pt x="0" y="0"/>
                  </a:moveTo>
                  <a:lnTo>
                    <a:pt x="1143558" y="358825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3678174" y="3484621"/>
              <a:ext cx="1139825" cy="142240"/>
            </a:xfrm>
            <a:custGeom>
              <a:avLst/>
              <a:gdLst/>
              <a:ahLst/>
              <a:cxnLst/>
              <a:rect l="l" t="t" r="r" b="b"/>
              <a:pathLst>
                <a:path w="1139825" h="142239">
                  <a:moveTo>
                    <a:pt x="0" y="141744"/>
                  </a:moveTo>
                  <a:lnTo>
                    <a:pt x="1139228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3591305" y="2731770"/>
              <a:ext cx="1188085" cy="134620"/>
            </a:xfrm>
            <a:custGeom>
              <a:avLst/>
              <a:gdLst/>
              <a:ahLst/>
              <a:cxnLst/>
              <a:rect l="l" t="t" r="r" b="b"/>
              <a:pathLst>
                <a:path w="1188085" h="134619">
                  <a:moveTo>
                    <a:pt x="0" y="0"/>
                  </a:moveTo>
                  <a:lnTo>
                    <a:pt x="1187551" y="13434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8" name="object 8"/>
            <p:cNvSpPr/>
            <p:nvPr/>
          </p:nvSpPr>
          <p:spPr>
            <a:xfrm>
              <a:off x="1986533" y="2416302"/>
              <a:ext cx="2273935" cy="2249805"/>
            </a:xfrm>
            <a:custGeom>
              <a:avLst/>
              <a:gdLst/>
              <a:ahLst/>
              <a:cxnLst/>
              <a:rect l="l" t="t" r="r" b="b"/>
              <a:pathLst>
                <a:path w="2273935" h="2249804">
                  <a:moveTo>
                    <a:pt x="0" y="345948"/>
                  </a:moveTo>
                  <a:lnTo>
                    <a:pt x="2273808" y="345948"/>
                  </a:lnTo>
                  <a:lnTo>
                    <a:pt x="2273808" y="2249424"/>
                  </a:lnTo>
                  <a:lnTo>
                    <a:pt x="0" y="2249424"/>
                  </a:lnTo>
                  <a:lnTo>
                    <a:pt x="0" y="345948"/>
                  </a:lnTo>
                  <a:close/>
                </a:path>
                <a:path w="2273935" h="2249804">
                  <a:moveTo>
                    <a:pt x="0" y="0"/>
                  </a:moveTo>
                  <a:lnTo>
                    <a:pt x="2273808" y="0"/>
                  </a:lnTo>
                  <a:lnTo>
                    <a:pt x="2273808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2273935" h="2249804">
                  <a:moveTo>
                    <a:pt x="1298448" y="1517904"/>
                  </a:moveTo>
                  <a:lnTo>
                    <a:pt x="1551432" y="1517904"/>
                  </a:lnTo>
                  <a:lnTo>
                    <a:pt x="1551432" y="1772412"/>
                  </a:lnTo>
                  <a:lnTo>
                    <a:pt x="1298448" y="1772412"/>
                  </a:lnTo>
                  <a:lnTo>
                    <a:pt x="1298448" y="1517904"/>
                  </a:lnTo>
                  <a:close/>
                </a:path>
                <a:path w="2273935" h="2249804">
                  <a:moveTo>
                    <a:pt x="1298448" y="1007363"/>
                  </a:moveTo>
                  <a:lnTo>
                    <a:pt x="1551432" y="1007363"/>
                  </a:lnTo>
                  <a:lnTo>
                    <a:pt x="1551432" y="1260348"/>
                  </a:lnTo>
                  <a:lnTo>
                    <a:pt x="1298448" y="1260348"/>
                  </a:lnTo>
                  <a:lnTo>
                    <a:pt x="1298448" y="1007363"/>
                  </a:lnTo>
                  <a:close/>
                </a:path>
                <a:path w="2273935" h="2249804">
                  <a:moveTo>
                    <a:pt x="1298448" y="1263396"/>
                  </a:moveTo>
                  <a:lnTo>
                    <a:pt x="1551432" y="1263396"/>
                  </a:lnTo>
                  <a:lnTo>
                    <a:pt x="1551432" y="1516380"/>
                  </a:lnTo>
                  <a:lnTo>
                    <a:pt x="1298448" y="1516380"/>
                  </a:lnTo>
                  <a:lnTo>
                    <a:pt x="1298448" y="12633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9" name="object 9"/>
            <p:cNvSpPr/>
            <p:nvPr/>
          </p:nvSpPr>
          <p:spPr>
            <a:xfrm>
              <a:off x="3252977" y="3647694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5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5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1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8311" y="365302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1997" y="2416302"/>
              <a:ext cx="760730" cy="254635"/>
            </a:xfrm>
            <a:custGeom>
              <a:avLst/>
              <a:gdLst/>
              <a:ahLst/>
              <a:cxnLst/>
              <a:rect l="l" t="t" r="r" b="b"/>
              <a:pathLst>
                <a:path w="760729" h="254635">
                  <a:moveTo>
                    <a:pt x="0" y="0"/>
                  </a:moveTo>
                  <a:lnTo>
                    <a:pt x="252984" y="0"/>
                  </a:lnTo>
                  <a:lnTo>
                    <a:pt x="252984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  <a:path w="760729" h="254635">
                  <a:moveTo>
                    <a:pt x="505967" y="0"/>
                  </a:moveTo>
                  <a:lnTo>
                    <a:pt x="760476" y="0"/>
                  </a:lnTo>
                  <a:lnTo>
                    <a:pt x="760476" y="252984"/>
                  </a:lnTo>
                  <a:lnTo>
                    <a:pt x="505967" y="252984"/>
                  </a:lnTo>
                  <a:lnTo>
                    <a:pt x="505967" y="0"/>
                  </a:lnTo>
                  <a:close/>
                </a:path>
                <a:path w="760729" h="254635">
                  <a:moveTo>
                    <a:pt x="252984" y="0"/>
                  </a:moveTo>
                  <a:lnTo>
                    <a:pt x="505968" y="0"/>
                  </a:lnTo>
                  <a:lnTo>
                    <a:pt x="505968" y="254508"/>
                  </a:lnTo>
                  <a:lnTo>
                    <a:pt x="252984" y="254508"/>
                  </a:lnTo>
                  <a:lnTo>
                    <a:pt x="252984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446" y="1954535"/>
              <a:ext cx="1217295" cy="364490"/>
            </a:xfrm>
            <a:custGeom>
              <a:avLst/>
              <a:gdLst/>
              <a:ahLst/>
              <a:cxnLst/>
              <a:rect l="l" t="t" r="r" b="b"/>
              <a:pathLst>
                <a:path w="1217295" h="364489">
                  <a:moveTo>
                    <a:pt x="0" y="364007"/>
                  </a:moveTo>
                  <a:lnTo>
                    <a:pt x="1216901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977" y="2384298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0"/>
                  </a:lnTo>
                  <a:lnTo>
                    <a:pt x="286413" y="252098"/>
                  </a:lnTo>
                  <a:lnTo>
                    <a:pt x="252104" y="286409"/>
                  </a:lnTo>
                  <a:lnTo>
                    <a:pt x="208595" y="308911"/>
                  </a:lnTo>
                  <a:lnTo>
                    <a:pt x="158496" y="316992"/>
                  </a:lnTo>
                  <a:lnTo>
                    <a:pt x="108396" y="308911"/>
                  </a:lnTo>
                  <a:lnTo>
                    <a:pt x="64887" y="286409"/>
                  </a:lnTo>
                  <a:lnTo>
                    <a:pt x="30578" y="252098"/>
                  </a:lnTo>
                  <a:lnTo>
                    <a:pt x="8079" y="208590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8311" y="238963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3153" y="2765298"/>
              <a:ext cx="2179320" cy="1903730"/>
            </a:xfrm>
            <a:custGeom>
              <a:avLst/>
              <a:gdLst/>
              <a:ahLst/>
              <a:cxnLst/>
              <a:rect l="l" t="t" r="r" b="b"/>
              <a:pathLst>
                <a:path w="2179320" h="1903729">
                  <a:moveTo>
                    <a:pt x="1924812" y="1167383"/>
                  </a:moveTo>
                  <a:lnTo>
                    <a:pt x="2179320" y="1167383"/>
                  </a:lnTo>
                  <a:lnTo>
                    <a:pt x="2179320" y="1421891"/>
                  </a:lnTo>
                  <a:lnTo>
                    <a:pt x="1924812" y="1421891"/>
                  </a:lnTo>
                  <a:lnTo>
                    <a:pt x="1924812" y="1167383"/>
                  </a:lnTo>
                  <a:close/>
                </a:path>
                <a:path w="2179320" h="1903729">
                  <a:moveTo>
                    <a:pt x="0" y="0"/>
                  </a:moveTo>
                  <a:lnTo>
                    <a:pt x="252984" y="0"/>
                  </a:lnTo>
                  <a:lnTo>
                    <a:pt x="252984" y="1903476"/>
                  </a:lnTo>
                  <a:lnTo>
                    <a:pt x="0" y="1903476"/>
                  </a:lnTo>
                  <a:lnTo>
                    <a:pt x="0" y="0"/>
                  </a:lnTo>
                  <a:close/>
                </a:path>
                <a:path w="2179320" h="1903729">
                  <a:moveTo>
                    <a:pt x="0" y="1168908"/>
                  </a:moveTo>
                  <a:lnTo>
                    <a:pt x="252984" y="1168908"/>
                  </a:lnTo>
                  <a:lnTo>
                    <a:pt x="252984" y="1423415"/>
                  </a:lnTo>
                  <a:lnTo>
                    <a:pt x="0" y="1423415"/>
                  </a:lnTo>
                  <a:lnTo>
                    <a:pt x="0" y="1168908"/>
                  </a:lnTo>
                  <a:close/>
                </a:path>
                <a:path w="2179320" h="1903729">
                  <a:moveTo>
                    <a:pt x="0" y="658367"/>
                  </a:moveTo>
                  <a:lnTo>
                    <a:pt x="252984" y="658367"/>
                  </a:lnTo>
                  <a:lnTo>
                    <a:pt x="252984" y="911351"/>
                  </a:lnTo>
                  <a:lnTo>
                    <a:pt x="0" y="911351"/>
                  </a:lnTo>
                  <a:lnTo>
                    <a:pt x="0" y="658367"/>
                  </a:lnTo>
                  <a:close/>
                </a:path>
                <a:path w="2179320" h="1903729">
                  <a:moveTo>
                    <a:pt x="0" y="914400"/>
                  </a:moveTo>
                  <a:lnTo>
                    <a:pt x="252984" y="914400"/>
                  </a:lnTo>
                  <a:lnTo>
                    <a:pt x="252984" y="1167384"/>
                  </a:lnTo>
                  <a:lnTo>
                    <a:pt x="0" y="1167384"/>
                  </a:lnTo>
                  <a:lnTo>
                    <a:pt x="0" y="9144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57766" y="2264703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766" y="3227225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91" y="1411482"/>
            <a:ext cx="3053239" cy="151495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80661">
              <a:lnSpc>
                <a:spcPts val="2239"/>
              </a:lnSpc>
              <a:spcBef>
                <a:spcPts val="98"/>
              </a:spcBef>
            </a:pPr>
            <a:r>
              <a:rPr sz="1875" spc="8" dirty="0">
                <a:latin typeface="Arial MT"/>
                <a:cs typeface="Arial MT"/>
              </a:rPr>
              <a:t>tissue</a:t>
            </a:r>
            <a:r>
              <a:rPr sz="1875" spc="-15" dirty="0">
                <a:latin typeface="Arial MT"/>
                <a:cs typeface="Arial MT"/>
              </a:rPr>
              <a:t> </a:t>
            </a:r>
            <a:r>
              <a:rPr sz="1875" spc="11" dirty="0">
                <a:latin typeface="Arial MT"/>
                <a:cs typeface="Arial MT"/>
              </a:rPr>
              <a:t>sample</a:t>
            </a:r>
            <a:endParaRPr sz="1875">
              <a:latin typeface="Arial MT"/>
              <a:cs typeface="Arial MT"/>
            </a:endParaRPr>
          </a:p>
          <a:p>
            <a:pPr marL="1801178">
              <a:lnSpc>
                <a:spcPts val="2239"/>
              </a:lnSpc>
              <a:tabLst>
                <a:tab pos="2910840" algn="l"/>
              </a:tabLst>
            </a:pPr>
            <a:r>
              <a:rPr sz="1875" spc="11" dirty="0">
                <a:latin typeface="Consolas"/>
                <a:cs typeface="Consolas"/>
              </a:rPr>
              <a:t>…	…</a:t>
            </a:r>
            <a:endParaRPr sz="1875">
              <a:latin typeface="Consolas"/>
              <a:cs typeface="Consolas"/>
            </a:endParaRPr>
          </a:p>
          <a:p>
            <a:pPr marL="1597819">
              <a:lnSpc>
                <a:spcPct val="100000"/>
              </a:lnSpc>
              <a:spcBef>
                <a:spcPts val="1346"/>
              </a:spcBef>
            </a:pPr>
            <a:r>
              <a:rPr sz="1875" spc="8" dirty="0">
                <a:latin typeface="Arial MT"/>
                <a:cs typeface="Arial MT"/>
              </a:rPr>
              <a:t>expression</a:t>
            </a:r>
            <a:endParaRPr sz="187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1425"/>
              </a:spcBef>
            </a:pPr>
            <a:r>
              <a:rPr sz="1875" spc="8" dirty="0">
                <a:latin typeface="Arial MT"/>
                <a:cs typeface="Arial MT"/>
              </a:rPr>
              <a:t>transcript</a:t>
            </a:r>
            <a:endParaRPr sz="1875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76338" y="2917127"/>
            <a:ext cx="1674495" cy="1449229"/>
            <a:chOff x="1568450" y="3889502"/>
            <a:chExt cx="2232660" cy="1932305"/>
          </a:xfrm>
        </p:grpSpPr>
        <p:sp>
          <p:nvSpPr>
            <p:cNvPr id="20" name="object 20"/>
            <p:cNvSpPr/>
            <p:nvPr/>
          </p:nvSpPr>
          <p:spPr>
            <a:xfrm>
              <a:off x="1968245" y="3950970"/>
              <a:ext cx="1820545" cy="991235"/>
            </a:xfrm>
            <a:custGeom>
              <a:avLst/>
              <a:gdLst/>
              <a:ahLst/>
              <a:cxnLst/>
              <a:rect l="l" t="t" r="r" b="b"/>
              <a:pathLst>
                <a:path w="1820545" h="991235">
                  <a:moveTo>
                    <a:pt x="0" y="0"/>
                  </a:moveTo>
                  <a:lnTo>
                    <a:pt x="1819998" y="990714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86483" y="390753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81150" y="3902202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158496"/>
                  </a:moveTo>
                  <a:lnTo>
                    <a:pt x="8079" y="108396"/>
                  </a:lnTo>
                  <a:lnTo>
                    <a:pt x="30578" y="64887"/>
                  </a:lnTo>
                  <a:lnTo>
                    <a:pt x="64887" y="30578"/>
                  </a:lnTo>
                  <a:lnTo>
                    <a:pt x="108396" y="8079"/>
                  </a:lnTo>
                  <a:lnTo>
                    <a:pt x="158496" y="0"/>
                  </a:lnTo>
                  <a:lnTo>
                    <a:pt x="208595" y="8079"/>
                  </a:lnTo>
                  <a:lnTo>
                    <a:pt x="252104" y="30578"/>
                  </a:lnTo>
                  <a:lnTo>
                    <a:pt x="286413" y="64887"/>
                  </a:lnTo>
                  <a:lnTo>
                    <a:pt x="308912" y="108396"/>
                  </a:lnTo>
                  <a:lnTo>
                    <a:pt x="316992" y="158496"/>
                  </a:lnTo>
                  <a:lnTo>
                    <a:pt x="308912" y="208595"/>
                  </a:lnTo>
                  <a:lnTo>
                    <a:pt x="286413" y="252104"/>
                  </a:lnTo>
                  <a:lnTo>
                    <a:pt x="252104" y="286413"/>
                  </a:lnTo>
                  <a:lnTo>
                    <a:pt x="208595" y="308912"/>
                  </a:lnTo>
                  <a:lnTo>
                    <a:pt x="158496" y="316992"/>
                  </a:lnTo>
                  <a:lnTo>
                    <a:pt x="108396" y="308912"/>
                  </a:lnTo>
                  <a:lnTo>
                    <a:pt x="64887" y="286413"/>
                  </a:lnTo>
                  <a:lnTo>
                    <a:pt x="30578" y="252104"/>
                  </a:lnTo>
                  <a:lnTo>
                    <a:pt x="8079" y="208595"/>
                  </a:lnTo>
                  <a:lnTo>
                    <a:pt x="0" y="158496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89938" y="4307586"/>
              <a:ext cx="1945005" cy="1501140"/>
            </a:xfrm>
            <a:custGeom>
              <a:avLst/>
              <a:gdLst/>
              <a:ahLst/>
              <a:cxnLst/>
              <a:rect l="l" t="t" r="r" b="b"/>
              <a:pathLst>
                <a:path w="1945004" h="1501139">
                  <a:moveTo>
                    <a:pt x="0" y="0"/>
                  </a:moveTo>
                  <a:lnTo>
                    <a:pt x="1944585" y="1501101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766535" y="2583383"/>
          <a:ext cx="3397568" cy="71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075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Raw_expression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Norm_expression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4.1232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775210" y="1430681"/>
          <a:ext cx="2353627" cy="714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074"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Sample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45529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Tissue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81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NA12878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Liver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031367" y="3733707"/>
          <a:ext cx="3402805" cy="718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56">
                <a:tc>
                  <a:txBody>
                    <a:bodyPr/>
                    <a:lstStyle/>
                    <a:p>
                      <a:pPr marL="6794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Transcript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Gene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56"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ENSG00000128487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04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spectrin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14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8658" y="52084"/>
            <a:ext cx="3544253" cy="6596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200" b="1" spc="-4" dirty="0">
                <a:solidFill>
                  <a:srgbClr val="0070C0"/>
                </a:solidFill>
                <a:latin typeface="Courier New"/>
                <a:cs typeface="Courier New"/>
              </a:rPr>
              <a:t>Ma</a:t>
            </a:r>
            <a:r>
              <a:rPr sz="4200" b="1" spc="4" dirty="0">
                <a:solidFill>
                  <a:srgbClr val="0070C0"/>
                </a:solidFill>
                <a:latin typeface="Courier New"/>
                <a:cs typeface="Courier New"/>
              </a:rPr>
              <a:t>t</a:t>
            </a:r>
            <a:r>
              <a:rPr sz="4200" b="1" spc="-4" dirty="0">
                <a:solidFill>
                  <a:srgbClr val="0070C0"/>
                </a:solidFill>
                <a:latin typeface="Courier New"/>
                <a:cs typeface="Courier New"/>
              </a:rPr>
              <a:t>ri</a:t>
            </a:r>
            <a:r>
              <a:rPr sz="4200" b="1" spc="4" dirty="0">
                <a:solidFill>
                  <a:srgbClr val="0070C0"/>
                </a:solidFill>
                <a:latin typeface="Courier New"/>
                <a:cs typeface="Courier New"/>
              </a:rPr>
              <a:t>x</a:t>
            </a:r>
            <a:r>
              <a:rPr sz="4200" b="1" spc="-4" dirty="0">
                <a:solidFill>
                  <a:srgbClr val="0070C0"/>
                </a:solidFill>
                <a:latin typeface="Courier New"/>
                <a:cs typeface="Courier New"/>
              </a:rPr>
              <a:t>Ta</a:t>
            </a:r>
            <a:r>
              <a:rPr sz="4200" b="1" spc="4" dirty="0">
                <a:solidFill>
                  <a:srgbClr val="0070C0"/>
                </a:solidFill>
                <a:latin typeface="Courier New"/>
                <a:cs typeface="Courier New"/>
              </a:rPr>
              <a:t>b</a:t>
            </a:r>
            <a:r>
              <a:rPr sz="4200" b="1" spc="-4" dirty="0">
                <a:solidFill>
                  <a:srgbClr val="0070C0"/>
                </a:solidFill>
                <a:latin typeface="Courier New"/>
                <a:cs typeface="Courier New"/>
              </a:rPr>
              <a:t>l</a:t>
            </a:r>
            <a:r>
              <a:rPr sz="4200" b="1" dirty="0">
                <a:solidFill>
                  <a:srgbClr val="0070C0"/>
                </a:solidFill>
                <a:latin typeface="Courier New"/>
                <a:cs typeface="Courier New"/>
              </a:rPr>
              <a:t>e</a:t>
            </a:r>
            <a:endParaRPr sz="420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63440" y="3100958"/>
            <a:ext cx="984409" cy="986790"/>
            <a:chOff x="6217920" y="4134611"/>
            <a:chExt cx="1312545" cy="1315720"/>
          </a:xfrm>
        </p:grpSpPr>
        <p:sp>
          <p:nvSpPr>
            <p:cNvPr id="4" name="object 4"/>
            <p:cNvSpPr/>
            <p:nvPr/>
          </p:nvSpPr>
          <p:spPr>
            <a:xfrm>
              <a:off x="6236970" y="4153661"/>
              <a:ext cx="1274445" cy="1277620"/>
            </a:xfrm>
            <a:custGeom>
              <a:avLst/>
              <a:gdLst/>
              <a:ahLst/>
              <a:cxnLst/>
              <a:rect l="l" t="t" r="r" b="b"/>
              <a:pathLst>
                <a:path w="1274445" h="1277620">
                  <a:moveTo>
                    <a:pt x="0" y="426719"/>
                  </a:moveTo>
                  <a:lnTo>
                    <a:pt x="425196" y="426719"/>
                  </a:lnTo>
                  <a:lnTo>
                    <a:pt x="425196" y="851915"/>
                  </a:lnTo>
                  <a:lnTo>
                    <a:pt x="0" y="851915"/>
                  </a:lnTo>
                  <a:lnTo>
                    <a:pt x="0" y="426719"/>
                  </a:lnTo>
                  <a:close/>
                </a:path>
                <a:path w="1274445" h="1277620">
                  <a:moveTo>
                    <a:pt x="848868" y="426719"/>
                  </a:moveTo>
                  <a:lnTo>
                    <a:pt x="1274064" y="426719"/>
                  </a:lnTo>
                  <a:lnTo>
                    <a:pt x="1274064" y="851915"/>
                  </a:lnTo>
                  <a:lnTo>
                    <a:pt x="848868" y="851915"/>
                  </a:lnTo>
                  <a:lnTo>
                    <a:pt x="848868" y="426719"/>
                  </a:lnTo>
                  <a:close/>
                </a:path>
                <a:path w="1274445" h="1277620">
                  <a:moveTo>
                    <a:pt x="425196" y="853439"/>
                  </a:moveTo>
                  <a:lnTo>
                    <a:pt x="848868" y="853439"/>
                  </a:lnTo>
                  <a:lnTo>
                    <a:pt x="848868" y="1277111"/>
                  </a:lnTo>
                  <a:lnTo>
                    <a:pt x="425196" y="1277111"/>
                  </a:lnTo>
                  <a:lnTo>
                    <a:pt x="425196" y="853439"/>
                  </a:lnTo>
                  <a:close/>
                </a:path>
                <a:path w="1274445" h="1277620">
                  <a:moveTo>
                    <a:pt x="425196" y="0"/>
                  </a:moveTo>
                  <a:lnTo>
                    <a:pt x="848868" y="0"/>
                  </a:lnTo>
                  <a:lnTo>
                    <a:pt x="848868" y="423672"/>
                  </a:lnTo>
                  <a:lnTo>
                    <a:pt x="425196" y="423672"/>
                  </a:lnTo>
                  <a:lnTo>
                    <a:pt x="425196" y="0"/>
                  </a:lnTo>
                  <a:close/>
                </a:path>
                <a:path w="1274445" h="1277620">
                  <a:moveTo>
                    <a:pt x="425196" y="426719"/>
                  </a:moveTo>
                  <a:lnTo>
                    <a:pt x="848868" y="426719"/>
                  </a:lnTo>
                  <a:lnTo>
                    <a:pt x="848868" y="851915"/>
                  </a:lnTo>
                  <a:lnTo>
                    <a:pt x="425196" y="851915"/>
                  </a:lnTo>
                  <a:lnTo>
                    <a:pt x="425196" y="4267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6608826" y="4527041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0" y="265175"/>
                  </a:moveTo>
                  <a:lnTo>
                    <a:pt x="4272" y="217509"/>
                  </a:lnTo>
                  <a:lnTo>
                    <a:pt x="16589" y="172645"/>
                  </a:lnTo>
                  <a:lnTo>
                    <a:pt x="36203" y="131334"/>
                  </a:lnTo>
                  <a:lnTo>
                    <a:pt x="62364" y="94324"/>
                  </a:lnTo>
                  <a:lnTo>
                    <a:pt x="94324" y="62364"/>
                  </a:lnTo>
                  <a:lnTo>
                    <a:pt x="131334" y="36203"/>
                  </a:lnTo>
                  <a:lnTo>
                    <a:pt x="172645" y="16589"/>
                  </a:lnTo>
                  <a:lnTo>
                    <a:pt x="217509" y="4272"/>
                  </a:lnTo>
                  <a:lnTo>
                    <a:pt x="265176" y="0"/>
                  </a:lnTo>
                  <a:lnTo>
                    <a:pt x="312842" y="4272"/>
                  </a:lnTo>
                  <a:lnTo>
                    <a:pt x="357706" y="16589"/>
                  </a:lnTo>
                  <a:lnTo>
                    <a:pt x="399017" y="36203"/>
                  </a:lnTo>
                  <a:lnTo>
                    <a:pt x="436027" y="62364"/>
                  </a:lnTo>
                  <a:lnTo>
                    <a:pt x="467987" y="94324"/>
                  </a:lnTo>
                  <a:lnTo>
                    <a:pt x="494148" y="131334"/>
                  </a:lnTo>
                  <a:lnTo>
                    <a:pt x="513762" y="172645"/>
                  </a:lnTo>
                  <a:lnTo>
                    <a:pt x="526079" y="217509"/>
                  </a:lnTo>
                  <a:lnTo>
                    <a:pt x="530352" y="265175"/>
                  </a:lnTo>
                  <a:lnTo>
                    <a:pt x="526079" y="312842"/>
                  </a:lnTo>
                  <a:lnTo>
                    <a:pt x="513762" y="357706"/>
                  </a:lnTo>
                  <a:lnTo>
                    <a:pt x="494148" y="399017"/>
                  </a:lnTo>
                  <a:lnTo>
                    <a:pt x="467987" y="436027"/>
                  </a:lnTo>
                  <a:lnTo>
                    <a:pt x="436027" y="467987"/>
                  </a:lnTo>
                  <a:lnTo>
                    <a:pt x="399017" y="494148"/>
                  </a:lnTo>
                  <a:lnTo>
                    <a:pt x="357706" y="513762"/>
                  </a:lnTo>
                  <a:lnTo>
                    <a:pt x="312842" y="526079"/>
                  </a:lnTo>
                  <a:lnTo>
                    <a:pt x="265176" y="530351"/>
                  </a:lnTo>
                  <a:lnTo>
                    <a:pt x="217509" y="526079"/>
                  </a:lnTo>
                  <a:lnTo>
                    <a:pt x="172645" y="513762"/>
                  </a:lnTo>
                  <a:lnTo>
                    <a:pt x="131334" y="494148"/>
                  </a:lnTo>
                  <a:lnTo>
                    <a:pt x="94324" y="467987"/>
                  </a:lnTo>
                  <a:lnTo>
                    <a:pt x="62364" y="436027"/>
                  </a:lnTo>
                  <a:lnTo>
                    <a:pt x="36203" y="399017"/>
                  </a:lnTo>
                  <a:lnTo>
                    <a:pt x="16589" y="357706"/>
                  </a:lnTo>
                  <a:lnTo>
                    <a:pt x="4272" y="312842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6618732" y="4536947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254508" y="0"/>
                  </a:moveTo>
                  <a:lnTo>
                    <a:pt x="208759" y="4100"/>
                  </a:lnTo>
                  <a:lnTo>
                    <a:pt x="165700" y="15922"/>
                  </a:lnTo>
                  <a:lnTo>
                    <a:pt x="126051" y="34747"/>
                  </a:lnTo>
                  <a:lnTo>
                    <a:pt x="90530" y="59856"/>
                  </a:lnTo>
                  <a:lnTo>
                    <a:pt x="59856" y="90530"/>
                  </a:lnTo>
                  <a:lnTo>
                    <a:pt x="34747" y="126051"/>
                  </a:lnTo>
                  <a:lnTo>
                    <a:pt x="15922" y="165700"/>
                  </a:lnTo>
                  <a:lnTo>
                    <a:pt x="4100" y="208759"/>
                  </a:lnTo>
                  <a:lnTo>
                    <a:pt x="0" y="254507"/>
                  </a:lnTo>
                  <a:lnTo>
                    <a:pt x="4100" y="300256"/>
                  </a:lnTo>
                  <a:lnTo>
                    <a:pt x="15922" y="343315"/>
                  </a:lnTo>
                  <a:lnTo>
                    <a:pt x="34747" y="382964"/>
                  </a:lnTo>
                  <a:lnTo>
                    <a:pt x="59856" y="418485"/>
                  </a:lnTo>
                  <a:lnTo>
                    <a:pt x="90530" y="449159"/>
                  </a:lnTo>
                  <a:lnTo>
                    <a:pt x="126051" y="474268"/>
                  </a:lnTo>
                  <a:lnTo>
                    <a:pt x="165700" y="493093"/>
                  </a:lnTo>
                  <a:lnTo>
                    <a:pt x="208759" y="504915"/>
                  </a:lnTo>
                  <a:lnTo>
                    <a:pt x="254508" y="509015"/>
                  </a:lnTo>
                  <a:lnTo>
                    <a:pt x="300256" y="504915"/>
                  </a:lnTo>
                  <a:lnTo>
                    <a:pt x="343315" y="493093"/>
                  </a:lnTo>
                  <a:lnTo>
                    <a:pt x="382964" y="474268"/>
                  </a:lnTo>
                  <a:lnTo>
                    <a:pt x="418485" y="449159"/>
                  </a:lnTo>
                  <a:lnTo>
                    <a:pt x="449159" y="418485"/>
                  </a:lnTo>
                  <a:lnTo>
                    <a:pt x="474268" y="382964"/>
                  </a:lnTo>
                  <a:lnTo>
                    <a:pt x="493093" y="343315"/>
                  </a:lnTo>
                  <a:lnTo>
                    <a:pt x="504915" y="300256"/>
                  </a:lnTo>
                  <a:lnTo>
                    <a:pt x="509016" y="254507"/>
                  </a:lnTo>
                  <a:lnTo>
                    <a:pt x="504915" y="208759"/>
                  </a:lnTo>
                  <a:lnTo>
                    <a:pt x="493093" y="165700"/>
                  </a:lnTo>
                  <a:lnTo>
                    <a:pt x="474268" y="126051"/>
                  </a:lnTo>
                  <a:lnTo>
                    <a:pt x="449159" y="90530"/>
                  </a:lnTo>
                  <a:lnTo>
                    <a:pt x="418485" y="59856"/>
                  </a:lnTo>
                  <a:lnTo>
                    <a:pt x="382964" y="34747"/>
                  </a:lnTo>
                  <a:lnTo>
                    <a:pt x="343315" y="15922"/>
                  </a:lnTo>
                  <a:lnTo>
                    <a:pt x="300256" y="4100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7085838" y="5005577"/>
              <a:ext cx="425450" cy="424180"/>
            </a:xfrm>
            <a:custGeom>
              <a:avLst/>
              <a:gdLst/>
              <a:ahLst/>
              <a:cxnLst/>
              <a:rect l="l" t="t" r="r" b="b"/>
              <a:pathLst>
                <a:path w="425450" h="424179">
                  <a:moveTo>
                    <a:pt x="0" y="0"/>
                  </a:moveTo>
                  <a:lnTo>
                    <a:pt x="425196" y="0"/>
                  </a:lnTo>
                  <a:lnTo>
                    <a:pt x="425196" y="423672"/>
                  </a:lnTo>
                  <a:lnTo>
                    <a:pt x="0" y="4236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8" name="object 8"/>
          <p:cNvSpPr/>
          <p:nvPr/>
        </p:nvSpPr>
        <p:spPr>
          <a:xfrm>
            <a:off x="2900362" y="2288858"/>
            <a:ext cx="319088" cy="2386965"/>
          </a:xfrm>
          <a:custGeom>
            <a:avLst/>
            <a:gdLst/>
            <a:ahLst/>
            <a:cxnLst/>
            <a:rect l="l" t="t" r="r" b="b"/>
            <a:pathLst>
              <a:path w="425450" h="3182620">
                <a:moveTo>
                  <a:pt x="0" y="0"/>
                </a:moveTo>
                <a:lnTo>
                  <a:pt x="425196" y="0"/>
                </a:lnTo>
                <a:lnTo>
                  <a:pt x="425196" y="3182112"/>
                </a:lnTo>
                <a:lnTo>
                  <a:pt x="0" y="3182112"/>
                </a:lnTo>
                <a:lnTo>
                  <a:pt x="0" y="0"/>
                </a:lnTo>
                <a:close/>
              </a:path>
              <a:path w="425450" h="3182620">
                <a:moveTo>
                  <a:pt x="0" y="1955291"/>
                </a:moveTo>
                <a:lnTo>
                  <a:pt x="425196" y="1955291"/>
                </a:lnTo>
                <a:lnTo>
                  <a:pt x="425196" y="2378964"/>
                </a:lnTo>
                <a:lnTo>
                  <a:pt x="0" y="2378964"/>
                </a:lnTo>
                <a:lnTo>
                  <a:pt x="0" y="1955291"/>
                </a:lnTo>
                <a:close/>
              </a:path>
              <a:path w="425450" h="3182620">
                <a:moveTo>
                  <a:pt x="0" y="1101852"/>
                </a:moveTo>
                <a:lnTo>
                  <a:pt x="425196" y="1101852"/>
                </a:lnTo>
                <a:lnTo>
                  <a:pt x="425196" y="1525524"/>
                </a:lnTo>
                <a:lnTo>
                  <a:pt x="0" y="1525524"/>
                </a:lnTo>
                <a:lnTo>
                  <a:pt x="0" y="1101852"/>
                </a:lnTo>
                <a:close/>
              </a:path>
              <a:path w="425450" h="3182620">
                <a:moveTo>
                  <a:pt x="0" y="1528571"/>
                </a:moveTo>
                <a:lnTo>
                  <a:pt x="425196" y="1528571"/>
                </a:lnTo>
                <a:lnTo>
                  <a:pt x="425196" y="1953767"/>
                </a:lnTo>
                <a:lnTo>
                  <a:pt x="0" y="1953767"/>
                </a:lnTo>
                <a:lnTo>
                  <a:pt x="0" y="152857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3368992" y="1851088"/>
            <a:ext cx="2850833" cy="319088"/>
          </a:xfrm>
          <a:custGeom>
            <a:avLst/>
            <a:gdLst/>
            <a:ahLst/>
            <a:cxnLst/>
            <a:rect l="l" t="t" r="r" b="b"/>
            <a:pathLst>
              <a:path w="3801109" h="425450">
                <a:moveTo>
                  <a:pt x="0" y="0"/>
                </a:moveTo>
                <a:lnTo>
                  <a:pt x="3800856" y="0"/>
                </a:lnTo>
                <a:lnTo>
                  <a:pt x="3800856" y="425196"/>
                </a:lnTo>
                <a:lnTo>
                  <a:pt x="0" y="425196"/>
                </a:lnTo>
                <a:lnTo>
                  <a:pt x="0" y="0"/>
                </a:lnTo>
                <a:close/>
              </a:path>
              <a:path w="3801109" h="425450">
                <a:moveTo>
                  <a:pt x="1746504" y="0"/>
                </a:moveTo>
                <a:lnTo>
                  <a:pt x="2171700" y="0"/>
                </a:lnTo>
                <a:lnTo>
                  <a:pt x="2171700" y="425196"/>
                </a:lnTo>
                <a:lnTo>
                  <a:pt x="1746504" y="425196"/>
                </a:lnTo>
                <a:lnTo>
                  <a:pt x="1746504" y="0"/>
                </a:lnTo>
                <a:close/>
              </a:path>
              <a:path w="3801109" h="425450">
                <a:moveTo>
                  <a:pt x="2593848" y="0"/>
                </a:moveTo>
                <a:lnTo>
                  <a:pt x="3019044" y="0"/>
                </a:lnTo>
                <a:lnTo>
                  <a:pt x="3019044" y="425196"/>
                </a:lnTo>
                <a:lnTo>
                  <a:pt x="2593848" y="425196"/>
                </a:lnTo>
                <a:lnTo>
                  <a:pt x="2593848" y="0"/>
                </a:lnTo>
                <a:close/>
              </a:path>
              <a:path w="3801109" h="425450">
                <a:moveTo>
                  <a:pt x="2170176" y="1524"/>
                </a:moveTo>
                <a:lnTo>
                  <a:pt x="2593848" y="1524"/>
                </a:lnTo>
                <a:lnTo>
                  <a:pt x="2593848" y="425196"/>
                </a:lnTo>
                <a:lnTo>
                  <a:pt x="2170176" y="425196"/>
                </a:lnTo>
                <a:lnTo>
                  <a:pt x="2170176" y="152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grpSp>
        <p:nvGrpSpPr>
          <p:cNvPr id="10" name="object 10"/>
          <p:cNvGrpSpPr/>
          <p:nvPr/>
        </p:nvGrpSpPr>
        <p:grpSpPr>
          <a:xfrm>
            <a:off x="4947095" y="1802701"/>
            <a:ext cx="417195" cy="417195"/>
            <a:chOff x="6596126" y="2403601"/>
            <a:chExt cx="556260" cy="556260"/>
          </a:xfrm>
        </p:grpSpPr>
        <p:sp>
          <p:nvSpPr>
            <p:cNvPr id="11" name="object 11"/>
            <p:cNvSpPr/>
            <p:nvPr/>
          </p:nvSpPr>
          <p:spPr>
            <a:xfrm>
              <a:off x="6608826" y="2416301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0" y="265175"/>
                  </a:moveTo>
                  <a:lnTo>
                    <a:pt x="4272" y="217509"/>
                  </a:lnTo>
                  <a:lnTo>
                    <a:pt x="16589" y="172645"/>
                  </a:lnTo>
                  <a:lnTo>
                    <a:pt x="36203" y="131334"/>
                  </a:lnTo>
                  <a:lnTo>
                    <a:pt x="62364" y="94324"/>
                  </a:lnTo>
                  <a:lnTo>
                    <a:pt x="94324" y="62364"/>
                  </a:lnTo>
                  <a:lnTo>
                    <a:pt x="131334" y="36203"/>
                  </a:lnTo>
                  <a:lnTo>
                    <a:pt x="172645" y="16589"/>
                  </a:lnTo>
                  <a:lnTo>
                    <a:pt x="217509" y="4272"/>
                  </a:lnTo>
                  <a:lnTo>
                    <a:pt x="265176" y="0"/>
                  </a:lnTo>
                  <a:lnTo>
                    <a:pt x="312842" y="4272"/>
                  </a:lnTo>
                  <a:lnTo>
                    <a:pt x="357706" y="16589"/>
                  </a:lnTo>
                  <a:lnTo>
                    <a:pt x="399017" y="36203"/>
                  </a:lnTo>
                  <a:lnTo>
                    <a:pt x="436027" y="62364"/>
                  </a:lnTo>
                  <a:lnTo>
                    <a:pt x="467987" y="94324"/>
                  </a:lnTo>
                  <a:lnTo>
                    <a:pt x="494148" y="131334"/>
                  </a:lnTo>
                  <a:lnTo>
                    <a:pt x="513762" y="172645"/>
                  </a:lnTo>
                  <a:lnTo>
                    <a:pt x="526079" y="217509"/>
                  </a:lnTo>
                  <a:lnTo>
                    <a:pt x="530352" y="265175"/>
                  </a:lnTo>
                  <a:lnTo>
                    <a:pt x="526079" y="312842"/>
                  </a:lnTo>
                  <a:lnTo>
                    <a:pt x="513762" y="357706"/>
                  </a:lnTo>
                  <a:lnTo>
                    <a:pt x="494148" y="399017"/>
                  </a:lnTo>
                  <a:lnTo>
                    <a:pt x="467987" y="436027"/>
                  </a:lnTo>
                  <a:lnTo>
                    <a:pt x="436027" y="467987"/>
                  </a:lnTo>
                  <a:lnTo>
                    <a:pt x="399017" y="494148"/>
                  </a:lnTo>
                  <a:lnTo>
                    <a:pt x="357706" y="513762"/>
                  </a:lnTo>
                  <a:lnTo>
                    <a:pt x="312842" y="526079"/>
                  </a:lnTo>
                  <a:lnTo>
                    <a:pt x="265176" y="530351"/>
                  </a:lnTo>
                  <a:lnTo>
                    <a:pt x="217509" y="526079"/>
                  </a:lnTo>
                  <a:lnTo>
                    <a:pt x="172645" y="513762"/>
                  </a:lnTo>
                  <a:lnTo>
                    <a:pt x="131334" y="494148"/>
                  </a:lnTo>
                  <a:lnTo>
                    <a:pt x="94324" y="467987"/>
                  </a:lnTo>
                  <a:lnTo>
                    <a:pt x="62364" y="436027"/>
                  </a:lnTo>
                  <a:lnTo>
                    <a:pt x="36203" y="399017"/>
                  </a:lnTo>
                  <a:lnTo>
                    <a:pt x="16589" y="357706"/>
                  </a:lnTo>
                  <a:lnTo>
                    <a:pt x="4272" y="312842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6618732" y="2426207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69">
                  <a:moveTo>
                    <a:pt x="254508" y="0"/>
                  </a:moveTo>
                  <a:lnTo>
                    <a:pt x="208759" y="4100"/>
                  </a:lnTo>
                  <a:lnTo>
                    <a:pt x="165700" y="15922"/>
                  </a:lnTo>
                  <a:lnTo>
                    <a:pt x="126051" y="34747"/>
                  </a:lnTo>
                  <a:lnTo>
                    <a:pt x="90530" y="59856"/>
                  </a:lnTo>
                  <a:lnTo>
                    <a:pt x="59856" y="90530"/>
                  </a:lnTo>
                  <a:lnTo>
                    <a:pt x="34747" y="126051"/>
                  </a:lnTo>
                  <a:lnTo>
                    <a:pt x="15922" y="165700"/>
                  </a:lnTo>
                  <a:lnTo>
                    <a:pt x="4100" y="208759"/>
                  </a:lnTo>
                  <a:lnTo>
                    <a:pt x="0" y="254508"/>
                  </a:lnTo>
                  <a:lnTo>
                    <a:pt x="4100" y="300256"/>
                  </a:lnTo>
                  <a:lnTo>
                    <a:pt x="15922" y="343315"/>
                  </a:lnTo>
                  <a:lnTo>
                    <a:pt x="34747" y="382964"/>
                  </a:lnTo>
                  <a:lnTo>
                    <a:pt x="59856" y="418485"/>
                  </a:lnTo>
                  <a:lnTo>
                    <a:pt x="90530" y="449159"/>
                  </a:lnTo>
                  <a:lnTo>
                    <a:pt x="126051" y="474268"/>
                  </a:lnTo>
                  <a:lnTo>
                    <a:pt x="165700" y="493093"/>
                  </a:lnTo>
                  <a:lnTo>
                    <a:pt x="208759" y="504915"/>
                  </a:lnTo>
                  <a:lnTo>
                    <a:pt x="254508" y="509016"/>
                  </a:lnTo>
                  <a:lnTo>
                    <a:pt x="300256" y="504915"/>
                  </a:lnTo>
                  <a:lnTo>
                    <a:pt x="343315" y="493093"/>
                  </a:lnTo>
                  <a:lnTo>
                    <a:pt x="382964" y="474268"/>
                  </a:lnTo>
                  <a:lnTo>
                    <a:pt x="418485" y="449159"/>
                  </a:lnTo>
                  <a:lnTo>
                    <a:pt x="449159" y="418485"/>
                  </a:lnTo>
                  <a:lnTo>
                    <a:pt x="474268" y="382964"/>
                  </a:lnTo>
                  <a:lnTo>
                    <a:pt x="493093" y="343315"/>
                  </a:lnTo>
                  <a:lnTo>
                    <a:pt x="504915" y="300256"/>
                  </a:lnTo>
                  <a:lnTo>
                    <a:pt x="509016" y="254508"/>
                  </a:lnTo>
                  <a:lnTo>
                    <a:pt x="504915" y="208759"/>
                  </a:lnTo>
                  <a:lnTo>
                    <a:pt x="493093" y="165700"/>
                  </a:lnTo>
                  <a:lnTo>
                    <a:pt x="474268" y="126051"/>
                  </a:lnTo>
                  <a:lnTo>
                    <a:pt x="449159" y="90530"/>
                  </a:lnTo>
                  <a:lnTo>
                    <a:pt x="418485" y="59856"/>
                  </a:lnTo>
                  <a:lnTo>
                    <a:pt x="382964" y="34747"/>
                  </a:lnTo>
                  <a:lnTo>
                    <a:pt x="343315" y="15922"/>
                  </a:lnTo>
                  <a:lnTo>
                    <a:pt x="300256" y="4100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34725" y="2419749"/>
            <a:ext cx="654704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Arial MT"/>
                <a:cs typeface="Arial MT"/>
              </a:rPr>
              <a:t>rows</a:t>
            </a:r>
            <a:endParaRPr sz="1875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4943" y="1312765"/>
            <a:ext cx="424815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34" dirty="0">
                <a:latin typeface="Times New Roman"/>
                <a:cs typeface="Times New Roman"/>
              </a:rPr>
              <a:t>cols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8992" y="2285429"/>
            <a:ext cx="2850833" cy="1027204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700">
              <a:latin typeface="Times New Roman"/>
              <a:cs typeface="Times New Roman"/>
            </a:endParaRPr>
          </a:p>
          <a:p>
            <a:pPr marL="721519">
              <a:lnSpc>
                <a:spcPct val="100000"/>
              </a:lnSpc>
              <a:spcBef>
                <a:spcPts val="4"/>
              </a:spcBef>
            </a:pPr>
            <a:r>
              <a:rPr sz="1875" spc="180" dirty="0">
                <a:latin typeface="Times New Roman"/>
                <a:cs typeface="Times New Roman"/>
              </a:rPr>
              <a:t>e</a:t>
            </a:r>
            <a:r>
              <a:rPr sz="1875" spc="113" dirty="0">
                <a:latin typeface="Times New Roman"/>
                <a:cs typeface="Times New Roman"/>
              </a:rPr>
              <a:t>n</a:t>
            </a:r>
            <a:r>
              <a:rPr sz="1875" spc="68" dirty="0">
                <a:latin typeface="Times New Roman"/>
                <a:cs typeface="Times New Roman"/>
              </a:rPr>
              <a:t>t</a:t>
            </a:r>
            <a:r>
              <a:rPr sz="1875" spc="4" dirty="0">
                <a:latin typeface="Times New Roman"/>
                <a:cs typeface="Times New Roman"/>
              </a:rPr>
              <a:t>r</a:t>
            </a:r>
            <a:r>
              <a:rPr sz="1875" spc="-101" dirty="0">
                <a:latin typeface="Times New Roman"/>
                <a:cs typeface="Times New Roman"/>
              </a:rPr>
              <a:t>i</a:t>
            </a:r>
            <a:r>
              <a:rPr sz="1875" spc="8" dirty="0">
                <a:latin typeface="Times New Roman"/>
                <a:cs typeface="Times New Roman"/>
              </a:rPr>
              <a:t>e</a:t>
            </a:r>
            <a:r>
              <a:rPr sz="1875" spc="-296" dirty="0">
                <a:latin typeface="Times New Roman"/>
                <a:cs typeface="Times New Roman"/>
              </a:rPr>
              <a:t> </a:t>
            </a:r>
            <a:r>
              <a:rPr sz="1875" spc="8" dirty="0">
                <a:latin typeface="Times New Roman"/>
                <a:cs typeface="Times New Roman"/>
              </a:rPr>
              <a:t>s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4702" y="2658882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84702" y="4268229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68993" y="1851088"/>
            <a:ext cx="1310164" cy="225318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" algn="ctr">
              <a:lnSpc>
                <a:spcPts val="1691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33275" y="1851088"/>
            <a:ext cx="586740" cy="225318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4290" algn="ctr">
              <a:lnSpc>
                <a:spcPts val="1691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50832" y="3705796"/>
            <a:ext cx="417195" cy="417195"/>
            <a:chOff x="3801109" y="4941061"/>
            <a:chExt cx="556260" cy="556260"/>
          </a:xfrm>
        </p:grpSpPr>
        <p:sp>
          <p:nvSpPr>
            <p:cNvPr id="21" name="object 21"/>
            <p:cNvSpPr/>
            <p:nvPr/>
          </p:nvSpPr>
          <p:spPr>
            <a:xfrm>
              <a:off x="3823715" y="4963667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254508" y="0"/>
                  </a:moveTo>
                  <a:lnTo>
                    <a:pt x="208759" y="4100"/>
                  </a:lnTo>
                  <a:lnTo>
                    <a:pt x="165700" y="15922"/>
                  </a:lnTo>
                  <a:lnTo>
                    <a:pt x="126051" y="34747"/>
                  </a:lnTo>
                  <a:lnTo>
                    <a:pt x="90530" y="59856"/>
                  </a:lnTo>
                  <a:lnTo>
                    <a:pt x="59856" y="90530"/>
                  </a:lnTo>
                  <a:lnTo>
                    <a:pt x="34747" y="126051"/>
                  </a:lnTo>
                  <a:lnTo>
                    <a:pt x="15922" y="165700"/>
                  </a:lnTo>
                  <a:lnTo>
                    <a:pt x="4100" y="208759"/>
                  </a:lnTo>
                  <a:lnTo>
                    <a:pt x="0" y="254507"/>
                  </a:lnTo>
                  <a:lnTo>
                    <a:pt x="4100" y="300256"/>
                  </a:lnTo>
                  <a:lnTo>
                    <a:pt x="15922" y="343315"/>
                  </a:lnTo>
                  <a:lnTo>
                    <a:pt x="34747" y="382964"/>
                  </a:lnTo>
                  <a:lnTo>
                    <a:pt x="59856" y="418485"/>
                  </a:lnTo>
                  <a:lnTo>
                    <a:pt x="90530" y="449159"/>
                  </a:lnTo>
                  <a:lnTo>
                    <a:pt x="126051" y="474268"/>
                  </a:lnTo>
                  <a:lnTo>
                    <a:pt x="165700" y="493093"/>
                  </a:lnTo>
                  <a:lnTo>
                    <a:pt x="208759" y="504915"/>
                  </a:lnTo>
                  <a:lnTo>
                    <a:pt x="254508" y="509015"/>
                  </a:lnTo>
                  <a:lnTo>
                    <a:pt x="300256" y="504915"/>
                  </a:lnTo>
                  <a:lnTo>
                    <a:pt x="343315" y="493093"/>
                  </a:lnTo>
                  <a:lnTo>
                    <a:pt x="382964" y="474268"/>
                  </a:lnTo>
                  <a:lnTo>
                    <a:pt x="418485" y="449159"/>
                  </a:lnTo>
                  <a:lnTo>
                    <a:pt x="449159" y="418485"/>
                  </a:lnTo>
                  <a:lnTo>
                    <a:pt x="474268" y="382964"/>
                  </a:lnTo>
                  <a:lnTo>
                    <a:pt x="493093" y="343315"/>
                  </a:lnTo>
                  <a:lnTo>
                    <a:pt x="504915" y="300256"/>
                  </a:lnTo>
                  <a:lnTo>
                    <a:pt x="509016" y="254507"/>
                  </a:lnTo>
                  <a:lnTo>
                    <a:pt x="504915" y="208759"/>
                  </a:lnTo>
                  <a:lnTo>
                    <a:pt x="493093" y="165700"/>
                  </a:lnTo>
                  <a:lnTo>
                    <a:pt x="474268" y="126051"/>
                  </a:lnTo>
                  <a:lnTo>
                    <a:pt x="449159" y="90530"/>
                  </a:lnTo>
                  <a:lnTo>
                    <a:pt x="418485" y="59856"/>
                  </a:lnTo>
                  <a:lnTo>
                    <a:pt x="382964" y="34747"/>
                  </a:lnTo>
                  <a:lnTo>
                    <a:pt x="343315" y="15922"/>
                  </a:lnTo>
                  <a:lnTo>
                    <a:pt x="300256" y="4100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3813809" y="4953761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60" h="530860">
                  <a:moveTo>
                    <a:pt x="0" y="265175"/>
                  </a:moveTo>
                  <a:lnTo>
                    <a:pt x="4272" y="217509"/>
                  </a:lnTo>
                  <a:lnTo>
                    <a:pt x="16589" y="172645"/>
                  </a:lnTo>
                  <a:lnTo>
                    <a:pt x="36203" y="131334"/>
                  </a:lnTo>
                  <a:lnTo>
                    <a:pt x="62364" y="94324"/>
                  </a:lnTo>
                  <a:lnTo>
                    <a:pt x="94324" y="62364"/>
                  </a:lnTo>
                  <a:lnTo>
                    <a:pt x="131334" y="36203"/>
                  </a:lnTo>
                  <a:lnTo>
                    <a:pt x="172645" y="16589"/>
                  </a:lnTo>
                  <a:lnTo>
                    <a:pt x="217509" y="4272"/>
                  </a:lnTo>
                  <a:lnTo>
                    <a:pt x="265176" y="0"/>
                  </a:lnTo>
                  <a:lnTo>
                    <a:pt x="312842" y="4272"/>
                  </a:lnTo>
                  <a:lnTo>
                    <a:pt x="357706" y="16589"/>
                  </a:lnTo>
                  <a:lnTo>
                    <a:pt x="399017" y="36203"/>
                  </a:lnTo>
                  <a:lnTo>
                    <a:pt x="436027" y="62364"/>
                  </a:lnTo>
                  <a:lnTo>
                    <a:pt x="467987" y="94324"/>
                  </a:lnTo>
                  <a:lnTo>
                    <a:pt x="494148" y="131334"/>
                  </a:lnTo>
                  <a:lnTo>
                    <a:pt x="513762" y="172645"/>
                  </a:lnTo>
                  <a:lnTo>
                    <a:pt x="526079" y="217509"/>
                  </a:lnTo>
                  <a:lnTo>
                    <a:pt x="530352" y="265175"/>
                  </a:lnTo>
                  <a:lnTo>
                    <a:pt x="526079" y="312842"/>
                  </a:lnTo>
                  <a:lnTo>
                    <a:pt x="513762" y="357706"/>
                  </a:lnTo>
                  <a:lnTo>
                    <a:pt x="494148" y="399017"/>
                  </a:lnTo>
                  <a:lnTo>
                    <a:pt x="467987" y="436027"/>
                  </a:lnTo>
                  <a:lnTo>
                    <a:pt x="436027" y="467987"/>
                  </a:lnTo>
                  <a:lnTo>
                    <a:pt x="399017" y="494148"/>
                  </a:lnTo>
                  <a:lnTo>
                    <a:pt x="357706" y="513762"/>
                  </a:lnTo>
                  <a:lnTo>
                    <a:pt x="312842" y="526079"/>
                  </a:lnTo>
                  <a:lnTo>
                    <a:pt x="265176" y="530351"/>
                  </a:lnTo>
                  <a:lnTo>
                    <a:pt x="217509" y="526079"/>
                  </a:lnTo>
                  <a:lnTo>
                    <a:pt x="172645" y="513762"/>
                  </a:lnTo>
                  <a:lnTo>
                    <a:pt x="131334" y="494148"/>
                  </a:lnTo>
                  <a:lnTo>
                    <a:pt x="94324" y="467987"/>
                  </a:lnTo>
                  <a:lnTo>
                    <a:pt x="62364" y="436027"/>
                  </a:lnTo>
                  <a:lnTo>
                    <a:pt x="36203" y="399017"/>
                  </a:lnTo>
                  <a:lnTo>
                    <a:pt x="16589" y="357706"/>
                  </a:lnTo>
                  <a:lnTo>
                    <a:pt x="4272" y="312842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65573" y="4893496"/>
            <a:ext cx="4186714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i="1" spc="-4" dirty="0">
                <a:latin typeface="Arial"/>
                <a:cs typeface="Arial"/>
              </a:rPr>
              <a:t>Can</a:t>
            </a:r>
            <a:r>
              <a:rPr sz="1050" i="1" spc="-11" dirty="0">
                <a:latin typeface="Arial"/>
                <a:cs typeface="Arial"/>
              </a:rPr>
              <a:t> </a:t>
            </a:r>
            <a:r>
              <a:rPr sz="1050" i="1" spc="-4" dirty="0">
                <a:latin typeface="Arial"/>
                <a:cs typeface="Arial"/>
              </a:rPr>
              <a:t>be</a:t>
            </a:r>
            <a:r>
              <a:rPr sz="1050" i="1" spc="-19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extended</a:t>
            </a:r>
            <a:r>
              <a:rPr sz="1050" i="1" spc="-38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to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rare</a:t>
            </a:r>
            <a:r>
              <a:rPr sz="1050" i="1" spc="-26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variant</a:t>
            </a:r>
            <a:r>
              <a:rPr sz="1050" i="1" spc="-23" dirty="0">
                <a:latin typeface="Arial"/>
                <a:cs typeface="Arial"/>
              </a:rPr>
              <a:t> </a:t>
            </a:r>
            <a:r>
              <a:rPr sz="1050" i="1" spc="-4" dirty="0">
                <a:latin typeface="Arial"/>
                <a:cs typeface="Arial"/>
              </a:rPr>
              <a:t>aggregation,</a:t>
            </a:r>
            <a:r>
              <a:rPr sz="1050" i="1" spc="-34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trio,</a:t>
            </a:r>
            <a:r>
              <a:rPr sz="1050" i="1" spc="-19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transcript</a:t>
            </a:r>
            <a:r>
              <a:rPr sz="1050" i="1" spc="-41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expression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2834" y="979550"/>
            <a:ext cx="2268854" cy="381734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023" y="4505707"/>
            <a:ext cx="808091" cy="484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271440" y="114480"/>
            <a:ext cx="594900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Effects of genetic variability: </a:t>
            </a:r>
            <a:r>
              <a:rPr lang="en-US" sz="2050" b="1" strike="noStrike" spc="-1">
                <a:solidFill>
                  <a:srgbClr val="FF5050"/>
                </a:solidFill>
                <a:latin typeface="Tahoma"/>
                <a:ea typeface="Tahoma"/>
              </a:rPr>
              <a:t>protein level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Google Shape;214;p30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ftr" idx="37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1" name="Google Shape;216;p30"/>
          <p:cNvSpPr/>
          <p:nvPr/>
        </p:nvSpPr>
        <p:spPr>
          <a:xfrm>
            <a:off x="271440" y="573480"/>
            <a:ext cx="8674560" cy="60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The effects of variants on protein structure can vary dramatically depending on the type of protein and the extent of variation.</a:t>
            </a: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Google Shape;217;p30"/>
          <p:cNvSpPr/>
          <p:nvPr/>
        </p:nvSpPr>
        <p:spPr>
          <a:xfrm>
            <a:off x="271440" y="1563480"/>
            <a:ext cx="8674560" cy="19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000000"/>
                </a:solidFill>
                <a:latin typeface="Arial"/>
                <a:ea typeface="Arial"/>
              </a:rPr>
              <a:t>core level: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Arial"/>
              </a:rPr>
              <a:t> change of conformation and unfolding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000000"/>
                </a:solidFill>
                <a:latin typeface="Arial"/>
                <a:ea typeface="Arial"/>
              </a:rPr>
              <a:t>surface level: 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Arial"/>
              </a:rPr>
              <a:t>protein-protein, or protein-nucleic acid interactions, any variation of amino acids on the binding surface could lead to a loss of function. </a:t>
            </a: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1612" y="98980"/>
            <a:ext cx="1431131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50" b="1" spc="11" dirty="0">
                <a:solidFill>
                  <a:srgbClr val="0070C0"/>
                </a:solidFill>
                <a:latin typeface="Courier New"/>
                <a:cs typeface="Courier New"/>
              </a:rPr>
              <a:t>Table</a:t>
            </a:r>
            <a:endParaRPr lang="it-IT" sz="3650">
              <a:solidFill>
                <a:srgbClr val="0070C0"/>
              </a:solidFill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8637" y="98980"/>
            <a:ext cx="3125153" cy="58293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3675" b="1" spc="11" dirty="0">
                <a:solidFill>
                  <a:srgbClr val="FFFFFF"/>
                </a:solidFill>
                <a:latin typeface="Courier New"/>
                <a:cs typeface="Courier New"/>
              </a:rPr>
              <a:t>MatrixTable</a:t>
            </a:r>
            <a:endParaRPr sz="3675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05956" y="3112390"/>
            <a:ext cx="858679" cy="911066"/>
            <a:chOff x="8674607" y="4149852"/>
            <a:chExt cx="1144905" cy="1214755"/>
          </a:xfrm>
        </p:grpSpPr>
        <p:sp>
          <p:nvSpPr>
            <p:cNvPr id="5" name="object 5"/>
            <p:cNvSpPr/>
            <p:nvPr/>
          </p:nvSpPr>
          <p:spPr>
            <a:xfrm>
              <a:off x="8693657" y="4168902"/>
              <a:ext cx="1106805" cy="1176655"/>
            </a:xfrm>
            <a:custGeom>
              <a:avLst/>
              <a:gdLst/>
              <a:ahLst/>
              <a:cxnLst/>
              <a:rect l="l" t="t" r="r" b="b"/>
              <a:pathLst>
                <a:path w="1106804" h="1176654">
                  <a:moveTo>
                    <a:pt x="0" y="394716"/>
                  </a:moveTo>
                  <a:lnTo>
                    <a:pt x="368807" y="394716"/>
                  </a:lnTo>
                  <a:lnTo>
                    <a:pt x="368807" y="784860"/>
                  </a:lnTo>
                  <a:lnTo>
                    <a:pt x="0" y="784860"/>
                  </a:lnTo>
                  <a:lnTo>
                    <a:pt x="0" y="394716"/>
                  </a:lnTo>
                  <a:close/>
                </a:path>
                <a:path w="1106804" h="1176654">
                  <a:moveTo>
                    <a:pt x="737616" y="394716"/>
                  </a:moveTo>
                  <a:lnTo>
                    <a:pt x="1106424" y="394716"/>
                  </a:lnTo>
                  <a:lnTo>
                    <a:pt x="1106424" y="784860"/>
                  </a:lnTo>
                  <a:lnTo>
                    <a:pt x="737616" y="784860"/>
                  </a:lnTo>
                  <a:lnTo>
                    <a:pt x="737616" y="394716"/>
                  </a:lnTo>
                  <a:close/>
                </a:path>
                <a:path w="1106804" h="1176654">
                  <a:moveTo>
                    <a:pt x="368808" y="786384"/>
                  </a:moveTo>
                  <a:lnTo>
                    <a:pt x="737616" y="786384"/>
                  </a:lnTo>
                  <a:lnTo>
                    <a:pt x="737616" y="1176528"/>
                  </a:lnTo>
                  <a:lnTo>
                    <a:pt x="368808" y="1176528"/>
                  </a:lnTo>
                  <a:lnTo>
                    <a:pt x="368808" y="786384"/>
                  </a:lnTo>
                  <a:close/>
                </a:path>
                <a:path w="1106804" h="1176654">
                  <a:moveTo>
                    <a:pt x="368808" y="0"/>
                  </a:moveTo>
                  <a:lnTo>
                    <a:pt x="737616" y="0"/>
                  </a:lnTo>
                  <a:lnTo>
                    <a:pt x="737616" y="391668"/>
                  </a:lnTo>
                  <a:lnTo>
                    <a:pt x="368808" y="391668"/>
                  </a:lnTo>
                  <a:lnTo>
                    <a:pt x="368808" y="0"/>
                  </a:lnTo>
                  <a:close/>
                </a:path>
                <a:path w="1106804" h="1176654">
                  <a:moveTo>
                    <a:pt x="368808" y="394716"/>
                  </a:moveTo>
                  <a:lnTo>
                    <a:pt x="737616" y="394716"/>
                  </a:lnTo>
                  <a:lnTo>
                    <a:pt x="737616" y="784860"/>
                  </a:lnTo>
                  <a:lnTo>
                    <a:pt x="368808" y="784860"/>
                  </a:lnTo>
                  <a:lnTo>
                    <a:pt x="368808" y="3947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6" name="object 6"/>
            <p:cNvSpPr/>
            <p:nvPr/>
          </p:nvSpPr>
          <p:spPr>
            <a:xfrm>
              <a:off x="9016745" y="4513326"/>
              <a:ext cx="460375" cy="489584"/>
            </a:xfrm>
            <a:custGeom>
              <a:avLst/>
              <a:gdLst/>
              <a:ahLst/>
              <a:cxnLst/>
              <a:rect l="l" t="t" r="r" b="b"/>
              <a:pathLst>
                <a:path w="460375" h="489585">
                  <a:moveTo>
                    <a:pt x="0" y="244601"/>
                  </a:moveTo>
                  <a:lnTo>
                    <a:pt x="4675" y="195306"/>
                  </a:lnTo>
                  <a:lnTo>
                    <a:pt x="18084" y="149391"/>
                  </a:lnTo>
                  <a:lnTo>
                    <a:pt x="39302" y="107842"/>
                  </a:lnTo>
                  <a:lnTo>
                    <a:pt x="67403" y="71642"/>
                  </a:lnTo>
                  <a:lnTo>
                    <a:pt x="101461" y="41774"/>
                  </a:lnTo>
                  <a:lnTo>
                    <a:pt x="140551" y="19222"/>
                  </a:lnTo>
                  <a:lnTo>
                    <a:pt x="183747" y="4969"/>
                  </a:lnTo>
                  <a:lnTo>
                    <a:pt x="230124" y="0"/>
                  </a:lnTo>
                  <a:lnTo>
                    <a:pt x="276500" y="4969"/>
                  </a:lnTo>
                  <a:lnTo>
                    <a:pt x="319696" y="19222"/>
                  </a:lnTo>
                  <a:lnTo>
                    <a:pt x="358786" y="41774"/>
                  </a:lnTo>
                  <a:lnTo>
                    <a:pt x="392844" y="71642"/>
                  </a:lnTo>
                  <a:lnTo>
                    <a:pt x="420945" y="107842"/>
                  </a:lnTo>
                  <a:lnTo>
                    <a:pt x="442163" y="149391"/>
                  </a:lnTo>
                  <a:lnTo>
                    <a:pt x="455572" y="195306"/>
                  </a:lnTo>
                  <a:lnTo>
                    <a:pt x="460248" y="244601"/>
                  </a:lnTo>
                  <a:lnTo>
                    <a:pt x="455572" y="293897"/>
                  </a:lnTo>
                  <a:lnTo>
                    <a:pt x="442163" y="339812"/>
                  </a:lnTo>
                  <a:lnTo>
                    <a:pt x="420945" y="381361"/>
                  </a:lnTo>
                  <a:lnTo>
                    <a:pt x="392844" y="417561"/>
                  </a:lnTo>
                  <a:lnTo>
                    <a:pt x="358786" y="447429"/>
                  </a:lnTo>
                  <a:lnTo>
                    <a:pt x="319696" y="469981"/>
                  </a:lnTo>
                  <a:lnTo>
                    <a:pt x="276500" y="484234"/>
                  </a:lnTo>
                  <a:lnTo>
                    <a:pt x="230124" y="489203"/>
                  </a:lnTo>
                  <a:lnTo>
                    <a:pt x="183747" y="484234"/>
                  </a:lnTo>
                  <a:lnTo>
                    <a:pt x="140551" y="469981"/>
                  </a:lnTo>
                  <a:lnTo>
                    <a:pt x="101461" y="447429"/>
                  </a:lnTo>
                  <a:lnTo>
                    <a:pt x="67403" y="417561"/>
                  </a:lnTo>
                  <a:lnTo>
                    <a:pt x="39302" y="381361"/>
                  </a:lnTo>
                  <a:lnTo>
                    <a:pt x="18084" y="339812"/>
                  </a:lnTo>
                  <a:lnTo>
                    <a:pt x="4675" y="293897"/>
                  </a:lnTo>
                  <a:lnTo>
                    <a:pt x="0" y="244601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7" name="object 7"/>
            <p:cNvSpPr/>
            <p:nvPr/>
          </p:nvSpPr>
          <p:spPr>
            <a:xfrm>
              <a:off x="9025127" y="4523232"/>
              <a:ext cx="441959" cy="469900"/>
            </a:xfrm>
            <a:custGeom>
              <a:avLst/>
              <a:gdLst/>
              <a:ahLst/>
              <a:cxnLst/>
              <a:rect l="l" t="t" r="r" b="b"/>
              <a:pathLst>
                <a:path w="441959" h="469900">
                  <a:moveTo>
                    <a:pt x="220979" y="0"/>
                  </a:moveTo>
                  <a:lnTo>
                    <a:pt x="176443" y="4768"/>
                  </a:lnTo>
                  <a:lnTo>
                    <a:pt x="134963" y="18443"/>
                  </a:lnTo>
                  <a:lnTo>
                    <a:pt x="97426" y="40083"/>
                  </a:lnTo>
                  <a:lnTo>
                    <a:pt x="64722" y="68741"/>
                  </a:lnTo>
                  <a:lnTo>
                    <a:pt x="37739" y="103476"/>
                  </a:lnTo>
                  <a:lnTo>
                    <a:pt x="17365" y="143342"/>
                  </a:lnTo>
                  <a:lnTo>
                    <a:pt x="4489" y="187397"/>
                  </a:lnTo>
                  <a:lnTo>
                    <a:pt x="0" y="234696"/>
                  </a:lnTo>
                  <a:lnTo>
                    <a:pt x="4489" y="281994"/>
                  </a:lnTo>
                  <a:lnTo>
                    <a:pt x="17365" y="326049"/>
                  </a:lnTo>
                  <a:lnTo>
                    <a:pt x="37739" y="365915"/>
                  </a:lnTo>
                  <a:lnTo>
                    <a:pt x="64722" y="400650"/>
                  </a:lnTo>
                  <a:lnTo>
                    <a:pt x="97426" y="429308"/>
                  </a:lnTo>
                  <a:lnTo>
                    <a:pt x="134963" y="450948"/>
                  </a:lnTo>
                  <a:lnTo>
                    <a:pt x="176443" y="464623"/>
                  </a:lnTo>
                  <a:lnTo>
                    <a:pt x="220979" y="469392"/>
                  </a:lnTo>
                  <a:lnTo>
                    <a:pt x="265516" y="464623"/>
                  </a:lnTo>
                  <a:lnTo>
                    <a:pt x="306996" y="450948"/>
                  </a:lnTo>
                  <a:lnTo>
                    <a:pt x="344533" y="429308"/>
                  </a:lnTo>
                  <a:lnTo>
                    <a:pt x="377237" y="400650"/>
                  </a:lnTo>
                  <a:lnTo>
                    <a:pt x="404220" y="365915"/>
                  </a:lnTo>
                  <a:lnTo>
                    <a:pt x="424594" y="326049"/>
                  </a:lnTo>
                  <a:lnTo>
                    <a:pt x="437470" y="281994"/>
                  </a:lnTo>
                  <a:lnTo>
                    <a:pt x="441959" y="234696"/>
                  </a:lnTo>
                  <a:lnTo>
                    <a:pt x="437470" y="187397"/>
                  </a:lnTo>
                  <a:lnTo>
                    <a:pt x="424594" y="143342"/>
                  </a:lnTo>
                  <a:lnTo>
                    <a:pt x="404220" y="103476"/>
                  </a:lnTo>
                  <a:lnTo>
                    <a:pt x="377237" y="68741"/>
                  </a:lnTo>
                  <a:lnTo>
                    <a:pt x="344533" y="40083"/>
                  </a:lnTo>
                  <a:lnTo>
                    <a:pt x="306996" y="18443"/>
                  </a:lnTo>
                  <a:lnTo>
                    <a:pt x="265516" y="4768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8" name="object 8"/>
          <p:cNvSpPr/>
          <p:nvPr/>
        </p:nvSpPr>
        <p:spPr>
          <a:xfrm>
            <a:off x="4976050" y="2366582"/>
            <a:ext cx="276701" cy="2196941"/>
          </a:xfrm>
          <a:custGeom>
            <a:avLst/>
            <a:gdLst/>
            <a:ahLst/>
            <a:cxnLst/>
            <a:rect l="l" t="t" r="r" b="b"/>
            <a:pathLst>
              <a:path w="368934" h="2929254">
                <a:moveTo>
                  <a:pt x="0" y="0"/>
                </a:moveTo>
                <a:lnTo>
                  <a:pt x="368807" y="0"/>
                </a:lnTo>
                <a:lnTo>
                  <a:pt x="368807" y="2929128"/>
                </a:lnTo>
                <a:lnTo>
                  <a:pt x="0" y="2929128"/>
                </a:lnTo>
                <a:lnTo>
                  <a:pt x="0" y="0"/>
                </a:lnTo>
                <a:close/>
              </a:path>
              <a:path w="368934" h="2929254">
                <a:moveTo>
                  <a:pt x="0" y="1799844"/>
                </a:moveTo>
                <a:lnTo>
                  <a:pt x="368807" y="1799844"/>
                </a:lnTo>
                <a:lnTo>
                  <a:pt x="368807" y="2189988"/>
                </a:lnTo>
                <a:lnTo>
                  <a:pt x="0" y="2189988"/>
                </a:lnTo>
                <a:lnTo>
                  <a:pt x="0" y="1799844"/>
                </a:lnTo>
                <a:close/>
              </a:path>
              <a:path w="368934" h="2929254">
                <a:moveTo>
                  <a:pt x="0" y="1013460"/>
                </a:moveTo>
                <a:lnTo>
                  <a:pt x="368807" y="1013460"/>
                </a:lnTo>
                <a:lnTo>
                  <a:pt x="368807" y="1405128"/>
                </a:lnTo>
                <a:lnTo>
                  <a:pt x="0" y="1405128"/>
                </a:lnTo>
                <a:lnTo>
                  <a:pt x="0" y="1013460"/>
                </a:lnTo>
                <a:close/>
              </a:path>
              <a:path w="368934" h="2929254">
                <a:moveTo>
                  <a:pt x="0" y="1408176"/>
                </a:moveTo>
                <a:lnTo>
                  <a:pt x="368807" y="1408176"/>
                </a:lnTo>
                <a:lnTo>
                  <a:pt x="368807" y="1798320"/>
                </a:lnTo>
                <a:lnTo>
                  <a:pt x="0" y="1798320"/>
                </a:lnTo>
                <a:lnTo>
                  <a:pt x="0" y="140817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5382959" y="1964246"/>
            <a:ext cx="2476976" cy="293846"/>
          </a:xfrm>
          <a:custGeom>
            <a:avLst/>
            <a:gdLst/>
            <a:ahLst/>
            <a:cxnLst/>
            <a:rect l="l" t="t" r="r" b="b"/>
            <a:pathLst>
              <a:path w="3302634" h="391794">
                <a:moveTo>
                  <a:pt x="0" y="0"/>
                </a:moveTo>
                <a:lnTo>
                  <a:pt x="3302508" y="0"/>
                </a:lnTo>
                <a:lnTo>
                  <a:pt x="3302508" y="390144"/>
                </a:lnTo>
                <a:lnTo>
                  <a:pt x="0" y="390144"/>
                </a:lnTo>
                <a:lnTo>
                  <a:pt x="0" y="0"/>
                </a:lnTo>
                <a:close/>
              </a:path>
              <a:path w="3302634" h="391794">
                <a:moveTo>
                  <a:pt x="1517903" y="0"/>
                </a:moveTo>
                <a:lnTo>
                  <a:pt x="1886711" y="0"/>
                </a:lnTo>
                <a:lnTo>
                  <a:pt x="1886711" y="390144"/>
                </a:lnTo>
                <a:lnTo>
                  <a:pt x="1517903" y="390144"/>
                </a:lnTo>
                <a:lnTo>
                  <a:pt x="1517903" y="0"/>
                </a:lnTo>
                <a:close/>
              </a:path>
              <a:path w="3302634" h="391794">
                <a:moveTo>
                  <a:pt x="2253996" y="0"/>
                </a:moveTo>
                <a:lnTo>
                  <a:pt x="2622804" y="0"/>
                </a:lnTo>
                <a:lnTo>
                  <a:pt x="2622804" y="390144"/>
                </a:lnTo>
                <a:lnTo>
                  <a:pt x="2253996" y="390144"/>
                </a:lnTo>
                <a:lnTo>
                  <a:pt x="2253996" y="0"/>
                </a:lnTo>
                <a:close/>
              </a:path>
              <a:path w="3302634" h="391794">
                <a:moveTo>
                  <a:pt x="1885188" y="0"/>
                </a:moveTo>
                <a:lnTo>
                  <a:pt x="2253996" y="0"/>
                </a:lnTo>
                <a:lnTo>
                  <a:pt x="2253996" y="391667"/>
                </a:lnTo>
                <a:lnTo>
                  <a:pt x="1885188" y="391667"/>
                </a:lnTo>
                <a:lnTo>
                  <a:pt x="188518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grpSp>
        <p:nvGrpSpPr>
          <p:cNvPr id="10" name="object 10"/>
          <p:cNvGrpSpPr/>
          <p:nvPr/>
        </p:nvGrpSpPr>
        <p:grpSpPr>
          <a:xfrm>
            <a:off x="6753034" y="1918145"/>
            <a:ext cx="364331" cy="386238"/>
            <a:chOff x="9004045" y="2557526"/>
            <a:chExt cx="485775" cy="514984"/>
          </a:xfrm>
        </p:grpSpPr>
        <p:sp>
          <p:nvSpPr>
            <p:cNvPr id="11" name="object 11"/>
            <p:cNvSpPr/>
            <p:nvPr/>
          </p:nvSpPr>
          <p:spPr>
            <a:xfrm>
              <a:off x="9016745" y="2570226"/>
              <a:ext cx="460375" cy="489584"/>
            </a:xfrm>
            <a:custGeom>
              <a:avLst/>
              <a:gdLst/>
              <a:ahLst/>
              <a:cxnLst/>
              <a:rect l="l" t="t" r="r" b="b"/>
              <a:pathLst>
                <a:path w="460375" h="489585">
                  <a:moveTo>
                    <a:pt x="0" y="244601"/>
                  </a:moveTo>
                  <a:lnTo>
                    <a:pt x="4675" y="195306"/>
                  </a:lnTo>
                  <a:lnTo>
                    <a:pt x="18084" y="149391"/>
                  </a:lnTo>
                  <a:lnTo>
                    <a:pt x="39302" y="107842"/>
                  </a:lnTo>
                  <a:lnTo>
                    <a:pt x="67403" y="71642"/>
                  </a:lnTo>
                  <a:lnTo>
                    <a:pt x="101461" y="41774"/>
                  </a:lnTo>
                  <a:lnTo>
                    <a:pt x="140551" y="19222"/>
                  </a:lnTo>
                  <a:lnTo>
                    <a:pt x="183747" y="4969"/>
                  </a:lnTo>
                  <a:lnTo>
                    <a:pt x="230124" y="0"/>
                  </a:lnTo>
                  <a:lnTo>
                    <a:pt x="276500" y="4969"/>
                  </a:lnTo>
                  <a:lnTo>
                    <a:pt x="319696" y="19222"/>
                  </a:lnTo>
                  <a:lnTo>
                    <a:pt x="358786" y="41774"/>
                  </a:lnTo>
                  <a:lnTo>
                    <a:pt x="392844" y="71642"/>
                  </a:lnTo>
                  <a:lnTo>
                    <a:pt x="420945" y="107842"/>
                  </a:lnTo>
                  <a:lnTo>
                    <a:pt x="442163" y="149391"/>
                  </a:lnTo>
                  <a:lnTo>
                    <a:pt x="455572" y="195306"/>
                  </a:lnTo>
                  <a:lnTo>
                    <a:pt x="460248" y="244601"/>
                  </a:lnTo>
                  <a:lnTo>
                    <a:pt x="455572" y="293897"/>
                  </a:lnTo>
                  <a:lnTo>
                    <a:pt x="442163" y="339812"/>
                  </a:lnTo>
                  <a:lnTo>
                    <a:pt x="420945" y="381361"/>
                  </a:lnTo>
                  <a:lnTo>
                    <a:pt x="392844" y="417561"/>
                  </a:lnTo>
                  <a:lnTo>
                    <a:pt x="358786" y="447429"/>
                  </a:lnTo>
                  <a:lnTo>
                    <a:pt x="319696" y="469981"/>
                  </a:lnTo>
                  <a:lnTo>
                    <a:pt x="276500" y="484234"/>
                  </a:lnTo>
                  <a:lnTo>
                    <a:pt x="230124" y="489203"/>
                  </a:lnTo>
                  <a:lnTo>
                    <a:pt x="183747" y="484234"/>
                  </a:lnTo>
                  <a:lnTo>
                    <a:pt x="140551" y="469981"/>
                  </a:lnTo>
                  <a:lnTo>
                    <a:pt x="101461" y="447429"/>
                  </a:lnTo>
                  <a:lnTo>
                    <a:pt x="67403" y="417561"/>
                  </a:lnTo>
                  <a:lnTo>
                    <a:pt x="39302" y="381361"/>
                  </a:lnTo>
                  <a:lnTo>
                    <a:pt x="18084" y="339812"/>
                  </a:lnTo>
                  <a:lnTo>
                    <a:pt x="4675" y="293897"/>
                  </a:lnTo>
                  <a:lnTo>
                    <a:pt x="0" y="244601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12" name="object 12"/>
            <p:cNvSpPr/>
            <p:nvPr/>
          </p:nvSpPr>
          <p:spPr>
            <a:xfrm>
              <a:off x="9025127" y="2580132"/>
              <a:ext cx="441959" cy="467995"/>
            </a:xfrm>
            <a:custGeom>
              <a:avLst/>
              <a:gdLst/>
              <a:ahLst/>
              <a:cxnLst/>
              <a:rect l="l" t="t" r="r" b="b"/>
              <a:pathLst>
                <a:path w="441959" h="467994">
                  <a:moveTo>
                    <a:pt x="220979" y="0"/>
                  </a:moveTo>
                  <a:lnTo>
                    <a:pt x="176443" y="4752"/>
                  </a:lnTo>
                  <a:lnTo>
                    <a:pt x="134963" y="18383"/>
                  </a:lnTo>
                  <a:lnTo>
                    <a:pt x="97426" y="39952"/>
                  </a:lnTo>
                  <a:lnTo>
                    <a:pt x="64722" y="68518"/>
                  </a:lnTo>
                  <a:lnTo>
                    <a:pt x="37739" y="103139"/>
                  </a:lnTo>
                  <a:lnTo>
                    <a:pt x="17365" y="142876"/>
                  </a:lnTo>
                  <a:lnTo>
                    <a:pt x="4489" y="186788"/>
                  </a:lnTo>
                  <a:lnTo>
                    <a:pt x="0" y="233934"/>
                  </a:lnTo>
                  <a:lnTo>
                    <a:pt x="4489" y="281079"/>
                  </a:lnTo>
                  <a:lnTo>
                    <a:pt x="17365" y="324991"/>
                  </a:lnTo>
                  <a:lnTo>
                    <a:pt x="37739" y="364728"/>
                  </a:lnTo>
                  <a:lnTo>
                    <a:pt x="64722" y="399349"/>
                  </a:lnTo>
                  <a:lnTo>
                    <a:pt x="97426" y="427915"/>
                  </a:lnTo>
                  <a:lnTo>
                    <a:pt x="134963" y="449484"/>
                  </a:lnTo>
                  <a:lnTo>
                    <a:pt x="176443" y="463115"/>
                  </a:lnTo>
                  <a:lnTo>
                    <a:pt x="220979" y="467868"/>
                  </a:lnTo>
                  <a:lnTo>
                    <a:pt x="265516" y="463115"/>
                  </a:lnTo>
                  <a:lnTo>
                    <a:pt x="306996" y="449484"/>
                  </a:lnTo>
                  <a:lnTo>
                    <a:pt x="344533" y="427915"/>
                  </a:lnTo>
                  <a:lnTo>
                    <a:pt x="377237" y="399349"/>
                  </a:lnTo>
                  <a:lnTo>
                    <a:pt x="404220" y="364728"/>
                  </a:lnTo>
                  <a:lnTo>
                    <a:pt x="424594" y="324991"/>
                  </a:lnTo>
                  <a:lnTo>
                    <a:pt x="437470" y="281079"/>
                  </a:lnTo>
                  <a:lnTo>
                    <a:pt x="441959" y="233934"/>
                  </a:lnTo>
                  <a:lnTo>
                    <a:pt x="437470" y="186788"/>
                  </a:lnTo>
                  <a:lnTo>
                    <a:pt x="424594" y="142876"/>
                  </a:lnTo>
                  <a:lnTo>
                    <a:pt x="404220" y="103139"/>
                  </a:lnTo>
                  <a:lnTo>
                    <a:pt x="377237" y="68518"/>
                  </a:lnTo>
                  <a:lnTo>
                    <a:pt x="344533" y="39952"/>
                  </a:lnTo>
                  <a:lnTo>
                    <a:pt x="306996" y="18383"/>
                  </a:lnTo>
                  <a:lnTo>
                    <a:pt x="265516" y="4752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88677" y="2473882"/>
            <a:ext cx="528638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11" dirty="0">
                <a:latin typeface="Arial MT"/>
                <a:cs typeface="Arial MT"/>
              </a:rPr>
              <a:t>rows</a:t>
            </a:r>
            <a:endParaRPr sz="1875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8351" y="1455167"/>
            <a:ext cx="424815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34" dirty="0">
                <a:latin typeface="Times New Roman"/>
                <a:cs typeface="Times New Roman"/>
              </a:rPr>
              <a:t>cols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82959" y="2364296"/>
            <a:ext cx="2476976" cy="41165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6706">
              <a:lnSpc>
                <a:spcPct val="100000"/>
              </a:lnSpc>
              <a:spcBef>
                <a:spcPts val="960"/>
              </a:spcBef>
            </a:pPr>
            <a:r>
              <a:rPr sz="1875" spc="180" dirty="0">
                <a:latin typeface="Times New Roman"/>
                <a:cs typeface="Times New Roman"/>
              </a:rPr>
              <a:t>e</a:t>
            </a:r>
            <a:r>
              <a:rPr sz="1875" spc="113" dirty="0">
                <a:latin typeface="Times New Roman"/>
                <a:cs typeface="Times New Roman"/>
              </a:rPr>
              <a:t>n</a:t>
            </a:r>
            <a:r>
              <a:rPr sz="1875" spc="68" dirty="0">
                <a:latin typeface="Times New Roman"/>
                <a:cs typeface="Times New Roman"/>
              </a:rPr>
              <a:t>t</a:t>
            </a:r>
            <a:r>
              <a:rPr sz="1875" spc="4" dirty="0">
                <a:latin typeface="Times New Roman"/>
                <a:cs typeface="Times New Roman"/>
              </a:rPr>
              <a:t>r</a:t>
            </a:r>
            <a:r>
              <a:rPr sz="1875" spc="-101" dirty="0">
                <a:latin typeface="Times New Roman"/>
                <a:cs typeface="Times New Roman"/>
              </a:rPr>
              <a:t>i</a:t>
            </a:r>
            <a:r>
              <a:rPr sz="1875" spc="8" dirty="0">
                <a:latin typeface="Times New Roman"/>
                <a:cs typeface="Times New Roman"/>
              </a:rPr>
              <a:t>e</a:t>
            </a:r>
            <a:r>
              <a:rPr sz="1875" spc="-296" dirty="0">
                <a:latin typeface="Times New Roman"/>
                <a:cs typeface="Times New Roman"/>
              </a:rPr>
              <a:t> </a:t>
            </a:r>
            <a:r>
              <a:rPr sz="1875" spc="8" dirty="0">
                <a:latin typeface="Times New Roman"/>
                <a:cs typeface="Times New Roman"/>
              </a:rPr>
              <a:t>s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48665" y="2701317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665" y="4182602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2959" y="1964246"/>
            <a:ext cx="1138714" cy="2157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" algn="ctr">
              <a:lnSpc>
                <a:spcPts val="1635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50061" y="1964246"/>
            <a:ext cx="510064" cy="2157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56" algn="ctr">
              <a:lnSpc>
                <a:spcPts val="1635"/>
              </a:lnSpc>
            </a:pPr>
            <a:r>
              <a:rPr sz="1875" spc="11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32236" y="3670363"/>
            <a:ext cx="364331" cy="384810"/>
            <a:chOff x="6576314" y="4893817"/>
            <a:chExt cx="485775" cy="513080"/>
          </a:xfrm>
        </p:grpSpPr>
        <p:sp>
          <p:nvSpPr>
            <p:cNvPr id="21" name="object 21"/>
            <p:cNvSpPr/>
            <p:nvPr/>
          </p:nvSpPr>
          <p:spPr>
            <a:xfrm>
              <a:off x="6597396" y="4914899"/>
              <a:ext cx="441959" cy="469900"/>
            </a:xfrm>
            <a:custGeom>
              <a:avLst/>
              <a:gdLst/>
              <a:ahLst/>
              <a:cxnLst/>
              <a:rect l="l" t="t" r="r" b="b"/>
              <a:pathLst>
                <a:path w="441959" h="469900">
                  <a:moveTo>
                    <a:pt x="220979" y="0"/>
                  </a:moveTo>
                  <a:lnTo>
                    <a:pt x="176443" y="4768"/>
                  </a:lnTo>
                  <a:lnTo>
                    <a:pt x="134963" y="18443"/>
                  </a:lnTo>
                  <a:lnTo>
                    <a:pt x="97426" y="40083"/>
                  </a:lnTo>
                  <a:lnTo>
                    <a:pt x="64722" y="68741"/>
                  </a:lnTo>
                  <a:lnTo>
                    <a:pt x="37739" y="103476"/>
                  </a:lnTo>
                  <a:lnTo>
                    <a:pt x="17365" y="143342"/>
                  </a:lnTo>
                  <a:lnTo>
                    <a:pt x="4489" y="187397"/>
                  </a:lnTo>
                  <a:lnTo>
                    <a:pt x="0" y="234695"/>
                  </a:lnTo>
                  <a:lnTo>
                    <a:pt x="4489" y="281994"/>
                  </a:lnTo>
                  <a:lnTo>
                    <a:pt x="17365" y="326049"/>
                  </a:lnTo>
                  <a:lnTo>
                    <a:pt x="37739" y="365915"/>
                  </a:lnTo>
                  <a:lnTo>
                    <a:pt x="64722" y="400650"/>
                  </a:lnTo>
                  <a:lnTo>
                    <a:pt x="97426" y="429308"/>
                  </a:lnTo>
                  <a:lnTo>
                    <a:pt x="134963" y="450948"/>
                  </a:lnTo>
                  <a:lnTo>
                    <a:pt x="176443" y="464623"/>
                  </a:lnTo>
                  <a:lnTo>
                    <a:pt x="220979" y="469391"/>
                  </a:lnTo>
                  <a:lnTo>
                    <a:pt x="265516" y="464623"/>
                  </a:lnTo>
                  <a:lnTo>
                    <a:pt x="306996" y="450948"/>
                  </a:lnTo>
                  <a:lnTo>
                    <a:pt x="344533" y="429308"/>
                  </a:lnTo>
                  <a:lnTo>
                    <a:pt x="377237" y="400650"/>
                  </a:lnTo>
                  <a:lnTo>
                    <a:pt x="404220" y="365915"/>
                  </a:lnTo>
                  <a:lnTo>
                    <a:pt x="424594" y="326049"/>
                  </a:lnTo>
                  <a:lnTo>
                    <a:pt x="437470" y="281994"/>
                  </a:lnTo>
                  <a:lnTo>
                    <a:pt x="441959" y="234695"/>
                  </a:lnTo>
                  <a:lnTo>
                    <a:pt x="437470" y="187397"/>
                  </a:lnTo>
                  <a:lnTo>
                    <a:pt x="424594" y="143342"/>
                  </a:lnTo>
                  <a:lnTo>
                    <a:pt x="404220" y="103476"/>
                  </a:lnTo>
                  <a:lnTo>
                    <a:pt x="377237" y="68741"/>
                  </a:lnTo>
                  <a:lnTo>
                    <a:pt x="344533" y="40083"/>
                  </a:lnTo>
                  <a:lnTo>
                    <a:pt x="306996" y="18443"/>
                  </a:lnTo>
                  <a:lnTo>
                    <a:pt x="265516" y="4768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89014" y="4906517"/>
              <a:ext cx="460375" cy="487680"/>
            </a:xfrm>
            <a:custGeom>
              <a:avLst/>
              <a:gdLst/>
              <a:ahLst/>
              <a:cxnLst/>
              <a:rect l="l" t="t" r="r" b="b"/>
              <a:pathLst>
                <a:path w="460375" h="487679">
                  <a:moveTo>
                    <a:pt x="0" y="243839"/>
                  </a:moveTo>
                  <a:lnTo>
                    <a:pt x="4675" y="194697"/>
                  </a:lnTo>
                  <a:lnTo>
                    <a:pt x="18084" y="148925"/>
                  </a:lnTo>
                  <a:lnTo>
                    <a:pt x="39302" y="107505"/>
                  </a:lnTo>
                  <a:lnTo>
                    <a:pt x="67403" y="71418"/>
                  </a:lnTo>
                  <a:lnTo>
                    <a:pt x="101461" y="41643"/>
                  </a:lnTo>
                  <a:lnTo>
                    <a:pt x="140551" y="19161"/>
                  </a:lnTo>
                  <a:lnTo>
                    <a:pt x="183747" y="4953"/>
                  </a:lnTo>
                  <a:lnTo>
                    <a:pt x="230124" y="0"/>
                  </a:lnTo>
                  <a:lnTo>
                    <a:pt x="276500" y="4953"/>
                  </a:lnTo>
                  <a:lnTo>
                    <a:pt x="319696" y="19161"/>
                  </a:lnTo>
                  <a:lnTo>
                    <a:pt x="358786" y="41643"/>
                  </a:lnTo>
                  <a:lnTo>
                    <a:pt x="392844" y="71418"/>
                  </a:lnTo>
                  <a:lnTo>
                    <a:pt x="420945" y="107505"/>
                  </a:lnTo>
                  <a:lnTo>
                    <a:pt x="442163" y="148925"/>
                  </a:lnTo>
                  <a:lnTo>
                    <a:pt x="455572" y="194697"/>
                  </a:lnTo>
                  <a:lnTo>
                    <a:pt x="460248" y="243839"/>
                  </a:lnTo>
                  <a:lnTo>
                    <a:pt x="455572" y="292982"/>
                  </a:lnTo>
                  <a:lnTo>
                    <a:pt x="442163" y="338754"/>
                  </a:lnTo>
                  <a:lnTo>
                    <a:pt x="420945" y="380174"/>
                  </a:lnTo>
                  <a:lnTo>
                    <a:pt x="392844" y="416261"/>
                  </a:lnTo>
                  <a:lnTo>
                    <a:pt x="358786" y="446036"/>
                  </a:lnTo>
                  <a:lnTo>
                    <a:pt x="319696" y="468518"/>
                  </a:lnTo>
                  <a:lnTo>
                    <a:pt x="276500" y="482726"/>
                  </a:lnTo>
                  <a:lnTo>
                    <a:pt x="230124" y="487679"/>
                  </a:lnTo>
                  <a:lnTo>
                    <a:pt x="183747" y="482726"/>
                  </a:lnTo>
                  <a:lnTo>
                    <a:pt x="140551" y="468518"/>
                  </a:lnTo>
                  <a:lnTo>
                    <a:pt x="101461" y="446036"/>
                  </a:lnTo>
                  <a:lnTo>
                    <a:pt x="67403" y="416261"/>
                  </a:lnTo>
                  <a:lnTo>
                    <a:pt x="39302" y="380174"/>
                  </a:lnTo>
                  <a:lnTo>
                    <a:pt x="18084" y="338754"/>
                  </a:lnTo>
                  <a:lnTo>
                    <a:pt x="4675" y="292982"/>
                  </a:lnTo>
                  <a:lnTo>
                    <a:pt x="0" y="243839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23" name="object 23"/>
          <p:cNvSpPr/>
          <p:nvPr/>
        </p:nvSpPr>
        <p:spPr>
          <a:xfrm>
            <a:off x="1971104" y="1704784"/>
            <a:ext cx="382905" cy="2863215"/>
          </a:xfrm>
          <a:custGeom>
            <a:avLst/>
            <a:gdLst/>
            <a:ahLst/>
            <a:cxnLst/>
            <a:rect l="l" t="t" r="r" b="b"/>
            <a:pathLst>
              <a:path w="510539" h="3817620">
                <a:moveTo>
                  <a:pt x="0" y="0"/>
                </a:moveTo>
                <a:lnTo>
                  <a:pt x="510539" y="0"/>
                </a:lnTo>
                <a:lnTo>
                  <a:pt x="510539" y="3817620"/>
                </a:lnTo>
                <a:lnTo>
                  <a:pt x="0" y="3817620"/>
                </a:lnTo>
                <a:lnTo>
                  <a:pt x="0" y="0"/>
                </a:lnTo>
                <a:close/>
              </a:path>
              <a:path w="510539" h="3817620">
                <a:moveTo>
                  <a:pt x="0" y="2345435"/>
                </a:moveTo>
                <a:lnTo>
                  <a:pt x="510539" y="2345435"/>
                </a:lnTo>
                <a:lnTo>
                  <a:pt x="510539" y="2854452"/>
                </a:lnTo>
                <a:lnTo>
                  <a:pt x="0" y="2854452"/>
                </a:lnTo>
                <a:lnTo>
                  <a:pt x="0" y="2345435"/>
                </a:lnTo>
                <a:close/>
              </a:path>
              <a:path w="510539" h="3817620">
                <a:moveTo>
                  <a:pt x="0" y="1319783"/>
                </a:moveTo>
                <a:lnTo>
                  <a:pt x="510539" y="1319783"/>
                </a:lnTo>
                <a:lnTo>
                  <a:pt x="510539" y="1830323"/>
                </a:lnTo>
                <a:lnTo>
                  <a:pt x="0" y="1830323"/>
                </a:lnTo>
                <a:lnTo>
                  <a:pt x="0" y="1319783"/>
                </a:lnTo>
                <a:close/>
              </a:path>
              <a:path w="510539" h="3817620">
                <a:moveTo>
                  <a:pt x="0" y="1833371"/>
                </a:moveTo>
                <a:lnTo>
                  <a:pt x="510539" y="1833371"/>
                </a:lnTo>
                <a:lnTo>
                  <a:pt x="510539" y="2342388"/>
                </a:lnTo>
                <a:lnTo>
                  <a:pt x="0" y="2342388"/>
                </a:lnTo>
                <a:lnTo>
                  <a:pt x="0" y="183337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013"/>
          </a:p>
        </p:txBody>
      </p:sp>
      <p:sp>
        <p:nvSpPr>
          <p:cNvPr id="24" name="object 24"/>
          <p:cNvSpPr txBox="1"/>
          <p:nvPr/>
        </p:nvSpPr>
        <p:spPr>
          <a:xfrm>
            <a:off x="986639" y="1895061"/>
            <a:ext cx="514350" cy="30861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8"/>
              </a:spcBef>
            </a:pPr>
            <a:r>
              <a:rPr sz="1875" spc="4" dirty="0">
                <a:latin typeface="Times New Roman"/>
                <a:cs typeface="Times New Roman"/>
              </a:rPr>
              <a:t>r</a:t>
            </a:r>
            <a:r>
              <a:rPr sz="1875" spc="150" dirty="0">
                <a:latin typeface="Times New Roman"/>
                <a:cs typeface="Times New Roman"/>
              </a:rPr>
              <a:t>o</a:t>
            </a:r>
            <a:r>
              <a:rPr sz="1875" spc="83" dirty="0">
                <a:latin typeface="Times New Roman"/>
                <a:cs typeface="Times New Roman"/>
              </a:rPr>
              <a:t>w</a:t>
            </a:r>
            <a:r>
              <a:rPr sz="1875" spc="8" dirty="0">
                <a:latin typeface="Times New Roman"/>
                <a:cs typeface="Times New Roman"/>
              </a:rPr>
              <a:t>s</a:t>
            </a:r>
            <a:endParaRPr sz="187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3678" y="2163443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3678" y="4094757"/>
            <a:ext cx="244554" cy="1519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ts val="1860"/>
              </a:lnSpc>
            </a:pPr>
            <a:r>
              <a:rPr sz="1875" dirty="0">
                <a:latin typeface="Consolas"/>
                <a:cs typeface="Consolas"/>
              </a:rPr>
              <a:t>…</a:t>
            </a:r>
            <a:endParaRPr sz="1875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13572" y="3406330"/>
            <a:ext cx="497205" cy="497205"/>
            <a:chOff x="2551429" y="4541773"/>
            <a:chExt cx="662940" cy="662940"/>
          </a:xfrm>
        </p:grpSpPr>
        <p:sp>
          <p:nvSpPr>
            <p:cNvPr id="28" name="object 28"/>
            <p:cNvSpPr/>
            <p:nvPr/>
          </p:nvSpPr>
          <p:spPr>
            <a:xfrm>
              <a:off x="2577083" y="4565903"/>
              <a:ext cx="611505" cy="611505"/>
            </a:xfrm>
            <a:custGeom>
              <a:avLst/>
              <a:gdLst/>
              <a:ahLst/>
              <a:cxnLst/>
              <a:rect l="l" t="t" r="r" b="b"/>
              <a:pathLst>
                <a:path w="611505" h="611504">
                  <a:moveTo>
                    <a:pt x="305562" y="0"/>
                  </a:moveTo>
                  <a:lnTo>
                    <a:pt x="255998" y="3999"/>
                  </a:lnTo>
                  <a:lnTo>
                    <a:pt x="208980" y="15577"/>
                  </a:lnTo>
                  <a:lnTo>
                    <a:pt x="165138" y="34106"/>
                  </a:lnTo>
                  <a:lnTo>
                    <a:pt x="125100" y="58955"/>
                  </a:lnTo>
                  <a:lnTo>
                    <a:pt x="89496" y="89496"/>
                  </a:lnTo>
                  <a:lnTo>
                    <a:pt x="58955" y="125100"/>
                  </a:lnTo>
                  <a:lnTo>
                    <a:pt x="34106" y="165138"/>
                  </a:lnTo>
                  <a:lnTo>
                    <a:pt x="15577" y="208980"/>
                  </a:lnTo>
                  <a:lnTo>
                    <a:pt x="3999" y="255998"/>
                  </a:lnTo>
                  <a:lnTo>
                    <a:pt x="0" y="305562"/>
                  </a:lnTo>
                  <a:lnTo>
                    <a:pt x="3999" y="355125"/>
                  </a:lnTo>
                  <a:lnTo>
                    <a:pt x="15577" y="402143"/>
                  </a:lnTo>
                  <a:lnTo>
                    <a:pt x="34106" y="445985"/>
                  </a:lnTo>
                  <a:lnTo>
                    <a:pt x="58955" y="486023"/>
                  </a:lnTo>
                  <a:lnTo>
                    <a:pt x="89496" y="521627"/>
                  </a:lnTo>
                  <a:lnTo>
                    <a:pt x="125100" y="552168"/>
                  </a:lnTo>
                  <a:lnTo>
                    <a:pt x="165138" y="577017"/>
                  </a:lnTo>
                  <a:lnTo>
                    <a:pt x="208980" y="595546"/>
                  </a:lnTo>
                  <a:lnTo>
                    <a:pt x="255998" y="607124"/>
                  </a:lnTo>
                  <a:lnTo>
                    <a:pt x="305562" y="611124"/>
                  </a:lnTo>
                  <a:lnTo>
                    <a:pt x="355125" y="607124"/>
                  </a:lnTo>
                  <a:lnTo>
                    <a:pt x="402143" y="595546"/>
                  </a:lnTo>
                  <a:lnTo>
                    <a:pt x="445985" y="577017"/>
                  </a:lnTo>
                  <a:lnTo>
                    <a:pt x="486023" y="552168"/>
                  </a:lnTo>
                  <a:lnTo>
                    <a:pt x="521627" y="521627"/>
                  </a:lnTo>
                  <a:lnTo>
                    <a:pt x="552168" y="486023"/>
                  </a:lnTo>
                  <a:lnTo>
                    <a:pt x="577017" y="445985"/>
                  </a:lnTo>
                  <a:lnTo>
                    <a:pt x="595546" y="402143"/>
                  </a:lnTo>
                  <a:lnTo>
                    <a:pt x="607124" y="355125"/>
                  </a:lnTo>
                  <a:lnTo>
                    <a:pt x="611124" y="305562"/>
                  </a:lnTo>
                  <a:lnTo>
                    <a:pt x="607124" y="255998"/>
                  </a:lnTo>
                  <a:lnTo>
                    <a:pt x="595546" y="208980"/>
                  </a:lnTo>
                  <a:lnTo>
                    <a:pt x="577017" y="165138"/>
                  </a:lnTo>
                  <a:lnTo>
                    <a:pt x="552168" y="125100"/>
                  </a:lnTo>
                  <a:lnTo>
                    <a:pt x="521627" y="89496"/>
                  </a:lnTo>
                  <a:lnTo>
                    <a:pt x="486023" y="58955"/>
                  </a:lnTo>
                  <a:lnTo>
                    <a:pt x="445985" y="34106"/>
                  </a:lnTo>
                  <a:lnTo>
                    <a:pt x="402143" y="15577"/>
                  </a:lnTo>
                  <a:lnTo>
                    <a:pt x="355125" y="3999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64129" y="4554473"/>
              <a:ext cx="637540" cy="637540"/>
            </a:xfrm>
            <a:custGeom>
              <a:avLst/>
              <a:gdLst/>
              <a:ahLst/>
              <a:cxnLst/>
              <a:rect l="l" t="t" r="r" b="b"/>
              <a:pathLst>
                <a:path w="637539" h="637539">
                  <a:moveTo>
                    <a:pt x="0" y="318515"/>
                  </a:moveTo>
                  <a:lnTo>
                    <a:pt x="3453" y="271448"/>
                  </a:lnTo>
                  <a:lnTo>
                    <a:pt x="13485" y="226525"/>
                  </a:lnTo>
                  <a:lnTo>
                    <a:pt x="29604" y="184239"/>
                  </a:lnTo>
                  <a:lnTo>
                    <a:pt x="51315" y="145082"/>
                  </a:lnTo>
                  <a:lnTo>
                    <a:pt x="78127" y="109547"/>
                  </a:lnTo>
                  <a:lnTo>
                    <a:pt x="109547" y="78127"/>
                  </a:lnTo>
                  <a:lnTo>
                    <a:pt x="145082" y="51315"/>
                  </a:lnTo>
                  <a:lnTo>
                    <a:pt x="184239" y="29604"/>
                  </a:lnTo>
                  <a:lnTo>
                    <a:pt x="226525" y="13485"/>
                  </a:lnTo>
                  <a:lnTo>
                    <a:pt x="271448" y="3453"/>
                  </a:lnTo>
                  <a:lnTo>
                    <a:pt x="318516" y="0"/>
                  </a:lnTo>
                  <a:lnTo>
                    <a:pt x="365583" y="3453"/>
                  </a:lnTo>
                  <a:lnTo>
                    <a:pt x="410506" y="13485"/>
                  </a:lnTo>
                  <a:lnTo>
                    <a:pt x="452792" y="29604"/>
                  </a:lnTo>
                  <a:lnTo>
                    <a:pt x="491949" y="51315"/>
                  </a:lnTo>
                  <a:lnTo>
                    <a:pt x="527484" y="78127"/>
                  </a:lnTo>
                  <a:lnTo>
                    <a:pt x="558904" y="109547"/>
                  </a:lnTo>
                  <a:lnTo>
                    <a:pt x="585716" y="145082"/>
                  </a:lnTo>
                  <a:lnTo>
                    <a:pt x="607427" y="184239"/>
                  </a:lnTo>
                  <a:lnTo>
                    <a:pt x="623546" y="226525"/>
                  </a:lnTo>
                  <a:lnTo>
                    <a:pt x="633578" y="271448"/>
                  </a:lnTo>
                  <a:lnTo>
                    <a:pt x="637032" y="318515"/>
                  </a:lnTo>
                  <a:lnTo>
                    <a:pt x="633578" y="365583"/>
                  </a:lnTo>
                  <a:lnTo>
                    <a:pt x="623546" y="410506"/>
                  </a:lnTo>
                  <a:lnTo>
                    <a:pt x="607427" y="452792"/>
                  </a:lnTo>
                  <a:lnTo>
                    <a:pt x="585716" y="491949"/>
                  </a:lnTo>
                  <a:lnTo>
                    <a:pt x="558904" y="527484"/>
                  </a:lnTo>
                  <a:lnTo>
                    <a:pt x="527484" y="558904"/>
                  </a:lnTo>
                  <a:lnTo>
                    <a:pt x="491949" y="585716"/>
                  </a:lnTo>
                  <a:lnTo>
                    <a:pt x="452792" y="607427"/>
                  </a:lnTo>
                  <a:lnTo>
                    <a:pt x="410506" y="623546"/>
                  </a:lnTo>
                  <a:lnTo>
                    <a:pt x="365583" y="633578"/>
                  </a:lnTo>
                  <a:lnTo>
                    <a:pt x="318516" y="637031"/>
                  </a:lnTo>
                  <a:lnTo>
                    <a:pt x="271448" y="633578"/>
                  </a:lnTo>
                  <a:lnTo>
                    <a:pt x="226525" y="623546"/>
                  </a:lnTo>
                  <a:lnTo>
                    <a:pt x="184239" y="607427"/>
                  </a:lnTo>
                  <a:lnTo>
                    <a:pt x="145082" y="585716"/>
                  </a:lnTo>
                  <a:lnTo>
                    <a:pt x="109547" y="558904"/>
                  </a:lnTo>
                  <a:lnTo>
                    <a:pt x="78127" y="527484"/>
                  </a:lnTo>
                  <a:lnTo>
                    <a:pt x="51315" y="491949"/>
                  </a:lnTo>
                  <a:lnTo>
                    <a:pt x="29604" y="452792"/>
                  </a:lnTo>
                  <a:lnTo>
                    <a:pt x="13485" y="410506"/>
                  </a:lnTo>
                  <a:lnTo>
                    <a:pt x="3453" y="365583"/>
                  </a:lnTo>
                  <a:lnTo>
                    <a:pt x="0" y="318515"/>
                  </a:lnTo>
                  <a:close/>
                </a:path>
              </a:pathLst>
            </a:custGeom>
            <a:ln w="25400">
              <a:solidFill>
                <a:srgbClr val="85878D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69868" y="4778655"/>
            <a:ext cx="1845469" cy="2709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825" i="1" spc="4" dirty="0">
                <a:latin typeface="Arial"/>
                <a:cs typeface="Arial"/>
              </a:rPr>
              <a:t>We </a:t>
            </a:r>
            <a:r>
              <a:rPr sz="825" i="1" spc="-4" dirty="0">
                <a:latin typeface="Arial"/>
                <a:cs typeface="Arial"/>
              </a:rPr>
              <a:t>have cheatsheets </a:t>
            </a:r>
            <a:r>
              <a:rPr sz="825" i="1" dirty="0">
                <a:latin typeface="Arial"/>
                <a:cs typeface="Arial"/>
              </a:rPr>
              <a:t>for </a:t>
            </a:r>
            <a:r>
              <a:rPr sz="825" i="1" spc="-4" dirty="0">
                <a:latin typeface="Arial"/>
                <a:cs typeface="Arial"/>
              </a:rPr>
              <a:t>this too! </a:t>
            </a:r>
            <a:r>
              <a:rPr sz="825" i="1" dirty="0">
                <a:latin typeface="Arial"/>
                <a:cs typeface="Arial"/>
              </a:rPr>
              <a:t> </a:t>
            </a:r>
            <a:r>
              <a:rPr sz="825" i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https://hail.is/docs/0.2/cheatsheets.htm</a:t>
            </a:r>
            <a:r>
              <a:rPr sz="825" i="1" spc="-4" dirty="0">
                <a:latin typeface="Arial"/>
                <a:cs typeface="Arial"/>
                <a:hlinkClick r:id="rId2"/>
              </a:rPr>
              <a:t>l</a:t>
            </a:r>
            <a:endParaRPr sz="825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7320" y="4209669"/>
            <a:ext cx="808100" cy="48463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139" y="95822"/>
            <a:ext cx="4963001" cy="6596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200" spc="-4" dirty="0">
                <a:solidFill>
                  <a:srgbClr val="0070C0"/>
                </a:solidFill>
              </a:rPr>
              <a:t>Larg</a:t>
            </a:r>
            <a:r>
              <a:rPr sz="4200" spc="-75" dirty="0">
                <a:solidFill>
                  <a:srgbClr val="0070C0"/>
                </a:solidFill>
              </a:rPr>
              <a:t>e</a:t>
            </a:r>
            <a:r>
              <a:rPr sz="4200" spc="236" dirty="0">
                <a:solidFill>
                  <a:srgbClr val="0070C0"/>
                </a:solidFill>
                <a:latin typeface="Times New Roman"/>
                <a:cs typeface="Times New Roman"/>
              </a:rPr>
              <a:t>-</a:t>
            </a:r>
            <a:r>
              <a:rPr sz="4200" dirty="0">
                <a:solidFill>
                  <a:srgbClr val="0070C0"/>
                </a:solidFill>
                <a:latin typeface="Times New Roman"/>
                <a:cs typeface="Times New Roman"/>
              </a:rPr>
              <a:t>s</a:t>
            </a:r>
            <a:r>
              <a:rPr sz="4200" spc="-58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4200" spc="390" dirty="0">
                <a:solidFill>
                  <a:srgbClr val="0070C0"/>
                </a:solidFill>
                <a:latin typeface="Times New Roman"/>
                <a:cs typeface="Times New Roman"/>
              </a:rPr>
              <a:t>c</a:t>
            </a:r>
            <a:r>
              <a:rPr sz="4200" dirty="0">
                <a:solidFill>
                  <a:srgbClr val="0070C0"/>
                </a:solidFill>
                <a:latin typeface="Times New Roman"/>
                <a:cs typeface="Times New Roman"/>
              </a:rPr>
              <a:t>a</a:t>
            </a:r>
            <a:r>
              <a:rPr sz="4200" spc="-6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4200" spc="-233" dirty="0">
                <a:solidFill>
                  <a:srgbClr val="0070C0"/>
                </a:solidFill>
                <a:latin typeface="Times New Roman"/>
                <a:cs typeface="Times New Roman"/>
              </a:rPr>
              <a:t>l</a:t>
            </a:r>
            <a:r>
              <a:rPr sz="4200" dirty="0">
                <a:solidFill>
                  <a:srgbClr val="0070C0"/>
                </a:solidFill>
                <a:latin typeface="Times New Roman"/>
                <a:cs typeface="Times New Roman"/>
              </a:rPr>
              <a:t>e</a:t>
            </a:r>
            <a:r>
              <a:rPr sz="4200" spc="476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4200" spc="390" dirty="0">
                <a:solidFill>
                  <a:srgbClr val="0070C0"/>
                </a:solidFill>
                <a:latin typeface="Times New Roman"/>
                <a:cs typeface="Times New Roman"/>
              </a:rPr>
              <a:t>da</a:t>
            </a:r>
            <a:r>
              <a:rPr sz="4200" spc="153" dirty="0">
                <a:solidFill>
                  <a:srgbClr val="0070C0"/>
                </a:solidFill>
                <a:latin typeface="Times New Roman"/>
                <a:cs typeface="Times New Roman"/>
              </a:rPr>
              <a:t>t</a:t>
            </a:r>
            <a:r>
              <a:rPr sz="4200" spc="390" dirty="0">
                <a:solidFill>
                  <a:srgbClr val="0070C0"/>
                </a:solidFill>
                <a:latin typeface="Times New Roman"/>
                <a:cs typeface="Times New Roman"/>
              </a:rPr>
              <a:t>a</a:t>
            </a:r>
            <a:r>
              <a:rPr sz="4200" spc="469" dirty="0">
                <a:solidFill>
                  <a:srgbClr val="0070C0"/>
                </a:solidFill>
                <a:latin typeface="Times New Roman"/>
                <a:cs typeface="Times New Roman"/>
              </a:rPr>
              <a:t>s</a:t>
            </a:r>
            <a:r>
              <a:rPr sz="4200" spc="390" dirty="0">
                <a:solidFill>
                  <a:srgbClr val="0070C0"/>
                </a:solidFill>
                <a:latin typeface="Times New Roman"/>
                <a:cs typeface="Times New Roman"/>
              </a:rPr>
              <a:t>e</a:t>
            </a:r>
            <a:r>
              <a:rPr sz="4200" spc="153" dirty="0">
                <a:solidFill>
                  <a:srgbClr val="0070C0"/>
                </a:solidFill>
                <a:latin typeface="Times New Roman"/>
                <a:cs typeface="Times New Roman"/>
              </a:rPr>
              <a:t>t</a:t>
            </a:r>
            <a:r>
              <a:rPr sz="4200" dirty="0">
                <a:solidFill>
                  <a:srgbClr val="0070C0"/>
                </a:solidFill>
                <a:latin typeface="Times New Roman"/>
                <a:cs typeface="Times New Roman"/>
              </a:rPr>
              <a:t>s</a:t>
            </a:r>
            <a:endParaRPr lang="it-IT" sz="420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755" y="1394463"/>
            <a:ext cx="3358991" cy="3210494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190" indent="-241300">
              <a:lnSpc>
                <a:spcPct val="100000"/>
              </a:lnSpc>
              <a:spcBef>
                <a:spcPts val="75"/>
              </a:spcBef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sz="1600" spc="-4" dirty="0">
                <a:latin typeface="Arial MT"/>
                <a:cs typeface="Arial MT"/>
              </a:rPr>
              <a:t>UK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Biobank</a:t>
            </a:r>
            <a:r>
              <a:rPr sz="1600" spc="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500K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=&gt;</a:t>
            </a:r>
            <a:r>
              <a:rPr sz="1600" spc="-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5M?</a:t>
            </a:r>
            <a:endParaRPr lang="it-IT"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Font typeface="Times New Roman"/>
              <a:buChar char="•"/>
            </a:pPr>
            <a:endParaRPr sz="1600" dirty="0">
              <a:latin typeface="Arial MT"/>
              <a:cs typeface="Arial MT"/>
            </a:endParaRPr>
          </a:p>
          <a:p>
            <a:pPr marL="491490" lvl="1" indent="-248285">
              <a:lnSpc>
                <a:spcPct val="100000"/>
              </a:lnSpc>
              <a:spcBef>
                <a:spcPts val="4"/>
              </a:spcBef>
              <a:buSzPct val="95833"/>
              <a:buFont typeface="Times New Roman"/>
              <a:buChar char="•"/>
              <a:tabLst>
                <a:tab pos="491490" algn="l"/>
                <a:tab pos="491966" algn="l"/>
              </a:tabLst>
            </a:pPr>
            <a:r>
              <a:rPr sz="1600" dirty="0">
                <a:latin typeface="Arial MT"/>
                <a:cs typeface="Arial MT"/>
              </a:rPr>
              <a:t>…</a:t>
            </a:r>
            <a:r>
              <a:rPr sz="1600" spc="-23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and</a:t>
            </a:r>
            <a:r>
              <a:rPr sz="1600" spc="-8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many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other</a:t>
            </a:r>
            <a:r>
              <a:rPr sz="1600" spc="-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biobanks</a:t>
            </a:r>
            <a:endParaRPr sz="16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9"/>
              </a:spcBef>
              <a:buFont typeface="Times New Roman"/>
              <a:buChar char="•"/>
            </a:pPr>
            <a:endParaRPr sz="1600" dirty="0">
              <a:latin typeface="Arial MT"/>
              <a:cs typeface="Arial MT"/>
            </a:endParaRPr>
          </a:p>
          <a:p>
            <a:pPr marL="250190" indent="-241300">
              <a:lnSpc>
                <a:spcPct val="100000"/>
              </a:lnSpc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sz="1600" spc="-4" dirty="0">
                <a:latin typeface="Arial MT"/>
                <a:cs typeface="Arial MT"/>
              </a:rPr>
              <a:t>gnomAD: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20K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=&gt;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150K </a:t>
            </a:r>
            <a:r>
              <a:rPr sz="1600" dirty="0">
                <a:latin typeface="Arial MT"/>
                <a:cs typeface="Arial MT"/>
              </a:rPr>
              <a:t>WGS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</a:pPr>
            <a:endParaRPr sz="1600" dirty="0">
              <a:latin typeface="Arial MT"/>
              <a:cs typeface="Arial MT"/>
            </a:endParaRPr>
          </a:p>
          <a:p>
            <a:pPr marL="250190" indent="-241300">
              <a:lnSpc>
                <a:spcPct val="100000"/>
              </a:lnSpc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sz="1600" spc="-4" dirty="0">
                <a:latin typeface="Arial MT"/>
                <a:cs typeface="Arial MT"/>
              </a:rPr>
              <a:t>TOPMed:</a:t>
            </a:r>
            <a:r>
              <a:rPr sz="1600" spc="-26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&gt;120K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WGS</a:t>
            </a:r>
          </a:p>
          <a:p>
            <a:pPr>
              <a:lnSpc>
                <a:spcPct val="100000"/>
              </a:lnSpc>
              <a:spcBef>
                <a:spcPts val="23"/>
              </a:spcBef>
              <a:buFont typeface="Times New Roman"/>
              <a:buChar char="•"/>
            </a:pPr>
            <a:endParaRPr sz="1600" dirty="0">
              <a:latin typeface="Arial MT"/>
              <a:cs typeface="Arial MT"/>
            </a:endParaRPr>
          </a:p>
          <a:p>
            <a:pPr marL="250190" indent="-241300">
              <a:lnSpc>
                <a:spcPct val="100000"/>
              </a:lnSpc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sz="1600" spc="-4" dirty="0">
                <a:latin typeface="Arial MT"/>
                <a:cs typeface="Arial MT"/>
              </a:rPr>
              <a:t>All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of</a:t>
            </a:r>
            <a:r>
              <a:rPr sz="1600" spc="-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Us:</a:t>
            </a:r>
            <a:r>
              <a:rPr sz="1600" spc="-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1M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Times New Roman"/>
              <a:buChar char="•"/>
            </a:pPr>
            <a:endParaRPr sz="1600" dirty="0">
              <a:latin typeface="Arial MT"/>
              <a:cs typeface="Arial MT"/>
            </a:endParaRPr>
          </a:p>
          <a:p>
            <a:pPr marL="250190" indent="-241300">
              <a:lnSpc>
                <a:spcPct val="100000"/>
              </a:lnSpc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sz="1600" spc="-8" dirty="0">
                <a:latin typeface="Arial MT"/>
                <a:cs typeface="Arial MT"/>
              </a:rPr>
              <a:t>Million</a:t>
            </a:r>
            <a:r>
              <a:rPr sz="1600" spc="19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Veterans Project:</a:t>
            </a:r>
            <a:r>
              <a:rPr sz="1600" spc="-11" dirty="0">
                <a:latin typeface="Arial MT"/>
                <a:cs typeface="Arial MT"/>
              </a:rPr>
              <a:t> </a:t>
            </a:r>
            <a:r>
              <a:rPr sz="1600" spc="-4" dirty="0">
                <a:latin typeface="Arial MT"/>
                <a:cs typeface="Arial MT"/>
              </a:rPr>
              <a:t>1M</a:t>
            </a:r>
          </a:p>
          <a:p>
            <a:pPr marL="250190" indent="-241300"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endParaRPr lang="it-IT" sz="1600" spc="-4" dirty="0">
              <a:latin typeface="Arial MT"/>
              <a:cs typeface="Arial MT"/>
            </a:endParaRPr>
          </a:p>
          <a:p>
            <a:pPr marL="250190" indent="-241300">
              <a:buSzPct val="95833"/>
              <a:buFont typeface="Times New Roman"/>
              <a:buChar char="•"/>
              <a:tabLst>
                <a:tab pos="250508" algn="l"/>
                <a:tab pos="250984" algn="l"/>
              </a:tabLst>
            </a:pPr>
            <a:r>
              <a:rPr lang="it-IT" sz="1600" spc="-4" dirty="0">
                <a:latin typeface="Arial MT"/>
                <a:cs typeface="Arial MT"/>
              </a:rPr>
              <a:t>ALS COMPUTE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937" y="1405763"/>
            <a:ext cx="5763084" cy="26566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2095" cy="5010150"/>
            <a:chOff x="0" y="0"/>
            <a:chExt cx="12189460" cy="668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858011"/>
              <a:ext cx="9140951" cy="51419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4992" y="6035040"/>
              <a:ext cx="1077455" cy="644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0485" y="360427"/>
            <a:ext cx="3721894" cy="38528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2400" b="1" spc="-4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4" dirty="0">
                <a:solidFill>
                  <a:srgbClr val="FFFFFF"/>
                </a:solidFill>
                <a:latin typeface="Arial"/>
                <a:cs typeface="Arial"/>
              </a:rPr>
              <a:t>cloud:</a:t>
            </a:r>
            <a:r>
              <a:rPr sz="24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4" dirty="0">
                <a:solidFill>
                  <a:srgbClr val="FFFFFF"/>
                </a:solidFill>
                <a:latin typeface="Arial"/>
                <a:cs typeface="Arial"/>
              </a:rPr>
              <a:t>pros</a:t>
            </a:r>
            <a:r>
              <a:rPr sz="240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4" dirty="0">
                <a:solidFill>
                  <a:srgbClr val="FFFFFF"/>
                </a:solidFill>
                <a:latin typeface="Arial"/>
                <a:cs typeface="Arial"/>
              </a:rPr>
              <a:t>cons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011" y="964925"/>
            <a:ext cx="7330916" cy="405566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180"/>
              </a:spcBef>
            </a:pPr>
            <a:r>
              <a:rPr sz="1650" b="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Advantages:</a:t>
            </a:r>
            <a:endParaRPr sz="1650">
              <a:latin typeface="Arial"/>
              <a:cs typeface="Arial"/>
            </a:endParaRPr>
          </a:p>
          <a:p>
            <a:pPr marL="352425" indent="-270986">
              <a:lnSpc>
                <a:spcPct val="100000"/>
              </a:lnSpc>
              <a:spcBef>
                <a:spcPts val="101"/>
              </a:spcBef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Many researchers </a:t>
            </a:r>
            <a:r>
              <a:rPr sz="1575" dirty="0">
                <a:latin typeface="Arial MT"/>
                <a:cs typeface="Arial MT"/>
              </a:rPr>
              <a:t>can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work</a:t>
            </a:r>
            <a:r>
              <a:rPr sz="1575" spc="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on the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same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data at</a:t>
            </a:r>
            <a:r>
              <a:rPr sz="1575" spc="4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no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additional</a:t>
            </a:r>
            <a:r>
              <a:rPr sz="1575" spc="-15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cost</a:t>
            </a:r>
            <a:endParaRPr sz="1575">
              <a:latin typeface="Arial MT"/>
              <a:cs typeface="Arial MT"/>
            </a:endParaRPr>
          </a:p>
          <a:p>
            <a:pPr marL="352425" indent="-270986">
              <a:lnSpc>
                <a:spcPct val="100000"/>
              </a:lnSpc>
              <a:spcBef>
                <a:spcPts val="278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No need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to</a:t>
            </a:r>
            <a:r>
              <a:rPr sz="1575" spc="-4" dirty="0">
                <a:latin typeface="Arial MT"/>
                <a:cs typeface="Arial MT"/>
              </a:rPr>
              <a:t> share resources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with colleagues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--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rent</a:t>
            </a:r>
            <a:r>
              <a:rPr sz="1575" spc="4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your</a:t>
            </a:r>
            <a:r>
              <a:rPr sz="1575" spc="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own.</a:t>
            </a:r>
            <a:endParaRPr sz="1575">
              <a:latin typeface="Arial MT"/>
              <a:cs typeface="Arial MT"/>
            </a:endParaRPr>
          </a:p>
          <a:p>
            <a:pPr marL="352425" indent="-270986">
              <a:lnSpc>
                <a:spcPct val="100000"/>
              </a:lnSpc>
              <a:spcBef>
                <a:spcPts val="289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High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computer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utilization</a:t>
            </a:r>
            <a:r>
              <a:rPr sz="1575" spc="-26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means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good</a:t>
            </a:r>
            <a:r>
              <a:rPr sz="1575" spc="4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cost </a:t>
            </a:r>
            <a:r>
              <a:rPr sz="1575" spc="-4" dirty="0">
                <a:latin typeface="Arial MT"/>
                <a:cs typeface="Arial MT"/>
              </a:rPr>
              <a:t>efficiency</a:t>
            </a:r>
            <a:endParaRPr sz="1575">
              <a:latin typeface="Arial MT"/>
              <a:cs typeface="Arial MT"/>
            </a:endParaRPr>
          </a:p>
          <a:p>
            <a:pPr marL="695325" lvl="1" indent="-261938">
              <a:lnSpc>
                <a:spcPct val="100000"/>
              </a:lnSpc>
              <a:spcBef>
                <a:spcPts val="278"/>
              </a:spcBef>
              <a:buFont typeface="Times New Roman"/>
              <a:buChar char="•"/>
              <a:tabLst>
                <a:tab pos="694849" algn="l"/>
                <a:tab pos="695325" algn="l"/>
              </a:tabLst>
            </a:pPr>
            <a:r>
              <a:rPr sz="1425" spc="-4" dirty="0">
                <a:latin typeface="Arial MT"/>
                <a:cs typeface="Arial MT"/>
              </a:rPr>
              <a:t>Pay for lots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of</a:t>
            </a:r>
            <a:r>
              <a:rPr sz="1425" spc="-8" dirty="0">
                <a:latin typeface="Arial MT"/>
                <a:cs typeface="Arial MT"/>
              </a:rPr>
              <a:t> CPUs</a:t>
            </a:r>
            <a:r>
              <a:rPr sz="1425" spc="19" dirty="0">
                <a:latin typeface="Arial MT"/>
                <a:cs typeface="Arial MT"/>
              </a:rPr>
              <a:t> </a:t>
            </a:r>
            <a:r>
              <a:rPr sz="1425" spc="-8" dirty="0">
                <a:latin typeface="Arial MT"/>
                <a:cs typeface="Arial MT"/>
              </a:rPr>
              <a:t>when</a:t>
            </a:r>
            <a:r>
              <a:rPr sz="1425" spc="-11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you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need</a:t>
            </a:r>
            <a:r>
              <a:rPr sz="1425" spc="-15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them,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and</a:t>
            </a:r>
            <a:r>
              <a:rPr sz="1425" spc="-15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pay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nothing</a:t>
            </a:r>
            <a:r>
              <a:rPr sz="1425" spc="-26" dirty="0">
                <a:latin typeface="Arial MT"/>
                <a:cs typeface="Arial MT"/>
              </a:rPr>
              <a:t> </a:t>
            </a:r>
            <a:r>
              <a:rPr sz="1425" spc="-8" dirty="0">
                <a:latin typeface="Arial MT"/>
                <a:cs typeface="Arial MT"/>
              </a:rPr>
              <a:t>when</a:t>
            </a:r>
            <a:r>
              <a:rPr sz="1425" spc="4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you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don’t</a:t>
            </a:r>
            <a:endParaRPr sz="1425">
              <a:latin typeface="Arial MT"/>
              <a:cs typeface="Arial MT"/>
            </a:endParaRPr>
          </a:p>
          <a:p>
            <a:pPr marL="352425" indent="-270986">
              <a:lnSpc>
                <a:spcPct val="100000"/>
              </a:lnSpc>
              <a:spcBef>
                <a:spcPts val="263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Great</a:t>
            </a:r>
            <a:r>
              <a:rPr sz="1575" spc="4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security and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fault-tolerance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for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data</a:t>
            </a:r>
            <a:endParaRPr sz="1575">
              <a:latin typeface="Arial MT"/>
              <a:cs typeface="Arial MT"/>
            </a:endParaRPr>
          </a:p>
          <a:p>
            <a:pPr marL="352425" marR="3810" indent="-270986">
              <a:lnSpc>
                <a:spcPts val="2175"/>
              </a:lnSpc>
              <a:spcBef>
                <a:spcPts val="113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Democratization: don’t need </a:t>
            </a:r>
            <a:r>
              <a:rPr sz="1575" dirty="0">
                <a:latin typeface="Arial MT"/>
                <a:cs typeface="Arial MT"/>
              </a:rPr>
              <a:t>access to </a:t>
            </a:r>
            <a:r>
              <a:rPr sz="1575" spc="-4" dirty="0">
                <a:latin typeface="Arial MT"/>
                <a:cs typeface="Arial MT"/>
              </a:rPr>
              <a:t>institutional HPC </a:t>
            </a:r>
            <a:r>
              <a:rPr sz="1575" dirty="0">
                <a:latin typeface="Arial MT"/>
                <a:cs typeface="Arial MT"/>
              </a:rPr>
              <a:t>cluster to </a:t>
            </a:r>
            <a:r>
              <a:rPr sz="1575" spc="-4" dirty="0">
                <a:latin typeface="Arial MT"/>
                <a:cs typeface="Arial MT"/>
              </a:rPr>
              <a:t>participate </a:t>
            </a:r>
            <a:r>
              <a:rPr sz="1575" dirty="0">
                <a:latin typeface="Arial MT"/>
                <a:cs typeface="Arial MT"/>
              </a:rPr>
              <a:t>in </a:t>
            </a:r>
            <a:r>
              <a:rPr sz="1575" spc="-42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research</a:t>
            </a:r>
            <a:r>
              <a:rPr sz="1575" spc="-1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(though do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still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need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funding)</a:t>
            </a:r>
            <a:endParaRPr sz="1575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Char char="•"/>
            </a:pPr>
            <a:endParaRPr sz="1688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</a:pPr>
            <a:r>
              <a:rPr sz="1650" b="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Disadvantages:</a:t>
            </a:r>
            <a:endParaRPr sz="1650">
              <a:latin typeface="Arial"/>
              <a:cs typeface="Arial"/>
            </a:endParaRPr>
          </a:p>
          <a:p>
            <a:pPr marL="352425" indent="-270986">
              <a:lnSpc>
                <a:spcPct val="100000"/>
              </a:lnSpc>
              <a:spcBef>
                <a:spcPts val="101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Every</a:t>
            </a:r>
            <a:r>
              <a:rPr sz="1575" spc="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operation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has </a:t>
            </a:r>
            <a:r>
              <a:rPr sz="1575" dirty="0">
                <a:latin typeface="Arial MT"/>
                <a:cs typeface="Arial MT"/>
              </a:rPr>
              <a:t>a</a:t>
            </a:r>
            <a:r>
              <a:rPr sz="1575" spc="-4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cost,</a:t>
            </a:r>
            <a:r>
              <a:rPr sz="1575" spc="-4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so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an understanding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of</a:t>
            </a:r>
            <a:r>
              <a:rPr sz="1575" spc="4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cost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model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is</a:t>
            </a:r>
            <a:r>
              <a:rPr sz="1575" spc="-4" dirty="0">
                <a:latin typeface="Arial MT"/>
                <a:cs typeface="Arial MT"/>
              </a:rPr>
              <a:t> important</a:t>
            </a:r>
            <a:endParaRPr sz="1575">
              <a:latin typeface="Arial MT"/>
              <a:cs typeface="Arial MT"/>
            </a:endParaRPr>
          </a:p>
          <a:p>
            <a:pPr marL="352425" indent="-270986">
              <a:lnSpc>
                <a:spcPct val="100000"/>
              </a:lnSpc>
              <a:spcBef>
                <a:spcPts val="278"/>
              </a:spcBef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Difficult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to</a:t>
            </a:r>
            <a:r>
              <a:rPr sz="1575" spc="-4" dirty="0">
                <a:latin typeface="Arial MT"/>
                <a:cs typeface="Arial MT"/>
              </a:rPr>
              <a:t> know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how many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resources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to</a:t>
            </a:r>
            <a:r>
              <a:rPr sz="1575" spc="-4" dirty="0">
                <a:latin typeface="Arial MT"/>
                <a:cs typeface="Arial MT"/>
              </a:rPr>
              <a:t> provision</a:t>
            </a:r>
            <a:endParaRPr sz="1575">
              <a:latin typeface="Arial MT"/>
              <a:cs typeface="Arial MT"/>
            </a:endParaRPr>
          </a:p>
          <a:p>
            <a:pPr marL="695325" lvl="1" indent="-261938">
              <a:lnSpc>
                <a:spcPct val="100000"/>
              </a:lnSpc>
              <a:spcBef>
                <a:spcPts val="278"/>
              </a:spcBef>
              <a:buFont typeface="Times New Roman"/>
              <a:buChar char="•"/>
              <a:tabLst>
                <a:tab pos="694849" algn="l"/>
                <a:tab pos="695325" algn="l"/>
              </a:tabLst>
            </a:pPr>
            <a:r>
              <a:rPr sz="1425" spc="-4" dirty="0">
                <a:latin typeface="Arial MT"/>
                <a:cs typeface="Arial MT"/>
              </a:rPr>
              <a:t>Too</a:t>
            </a:r>
            <a:r>
              <a:rPr sz="1425" spc="-11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small</a:t>
            </a:r>
            <a:r>
              <a:rPr sz="1425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a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cluster,</a:t>
            </a:r>
            <a:r>
              <a:rPr sz="1425" spc="4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you</a:t>
            </a:r>
            <a:r>
              <a:rPr sz="1425" spc="-15" dirty="0">
                <a:latin typeface="Arial MT"/>
                <a:cs typeface="Arial MT"/>
              </a:rPr>
              <a:t> </a:t>
            </a:r>
            <a:r>
              <a:rPr sz="1425" spc="-8" dirty="0">
                <a:latin typeface="Arial MT"/>
                <a:cs typeface="Arial MT"/>
              </a:rPr>
              <a:t>waste</a:t>
            </a:r>
            <a:r>
              <a:rPr sz="1425" spc="11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your time.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Too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large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a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cluster,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you</a:t>
            </a:r>
            <a:r>
              <a:rPr sz="1425" spc="-8" dirty="0">
                <a:latin typeface="Arial MT"/>
                <a:cs typeface="Arial MT"/>
              </a:rPr>
              <a:t> waste</a:t>
            </a:r>
            <a:r>
              <a:rPr sz="1425" spc="4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money.</a:t>
            </a:r>
            <a:endParaRPr sz="1425">
              <a:latin typeface="Arial MT"/>
              <a:cs typeface="Arial MT"/>
            </a:endParaRPr>
          </a:p>
          <a:p>
            <a:pPr marL="352425" indent="-261938">
              <a:lnSpc>
                <a:spcPct val="100000"/>
              </a:lnSpc>
              <a:spcBef>
                <a:spcPts val="263"/>
              </a:spcBef>
              <a:buSzPct val="90476"/>
              <a:buFont typeface="Times New Roman"/>
              <a:buChar char="•"/>
              <a:tabLst>
                <a:tab pos="351949" algn="l"/>
                <a:tab pos="352425" algn="l"/>
              </a:tabLst>
            </a:pPr>
            <a:r>
              <a:rPr sz="1575" spc="-4" dirty="0">
                <a:latin typeface="Arial MT"/>
                <a:cs typeface="Arial MT"/>
              </a:rPr>
              <a:t>Cost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overruns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do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happen</a:t>
            </a:r>
            <a:endParaRPr sz="1575">
              <a:latin typeface="Arial MT"/>
              <a:cs typeface="Arial MT"/>
            </a:endParaRPr>
          </a:p>
          <a:p>
            <a:pPr marL="695325" lvl="1" indent="-261938">
              <a:lnSpc>
                <a:spcPct val="100000"/>
              </a:lnSpc>
              <a:spcBef>
                <a:spcPts val="278"/>
              </a:spcBef>
              <a:buFont typeface="Times New Roman"/>
              <a:buChar char="•"/>
              <a:tabLst>
                <a:tab pos="694849" algn="l"/>
                <a:tab pos="695325" algn="l"/>
              </a:tabLst>
            </a:pPr>
            <a:r>
              <a:rPr sz="1425" spc="-8" dirty="0">
                <a:latin typeface="Arial MT"/>
                <a:cs typeface="Arial MT"/>
              </a:rPr>
              <a:t>However,</a:t>
            </a:r>
            <a:r>
              <a:rPr sz="1425" spc="4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cloud</a:t>
            </a:r>
            <a:r>
              <a:rPr sz="1425" spc="-8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providers</a:t>
            </a:r>
            <a:r>
              <a:rPr sz="1425" spc="-8" dirty="0">
                <a:latin typeface="Arial MT"/>
                <a:cs typeface="Arial MT"/>
              </a:rPr>
              <a:t> will</a:t>
            </a:r>
            <a:r>
              <a:rPr sz="1425" spc="26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often</a:t>
            </a:r>
            <a:r>
              <a:rPr sz="1425" spc="-23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refund</a:t>
            </a:r>
            <a:r>
              <a:rPr sz="1425" spc="-15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accidental</a:t>
            </a:r>
            <a:r>
              <a:rPr sz="1425" spc="-11" dirty="0">
                <a:latin typeface="Arial MT"/>
                <a:cs typeface="Arial MT"/>
              </a:rPr>
              <a:t> </a:t>
            </a:r>
            <a:r>
              <a:rPr sz="1425" spc="-4" dirty="0">
                <a:latin typeface="Arial MT"/>
                <a:cs typeface="Arial MT"/>
              </a:rPr>
              <a:t>spend</a:t>
            </a:r>
            <a:endParaRPr sz="1425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057" y="198691"/>
            <a:ext cx="6218396" cy="6596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200" spc="-4" dirty="0">
                <a:solidFill>
                  <a:srgbClr val="0070C0"/>
                </a:solidFill>
              </a:rPr>
              <a:t>Computational</a:t>
            </a:r>
            <a:r>
              <a:rPr sz="4200" spc="-38" dirty="0">
                <a:solidFill>
                  <a:srgbClr val="0070C0"/>
                </a:solidFill>
              </a:rPr>
              <a:t> </a:t>
            </a:r>
            <a:r>
              <a:rPr sz="4200" spc="-4" dirty="0">
                <a:solidFill>
                  <a:srgbClr val="0070C0"/>
                </a:solidFill>
              </a:rPr>
              <a:t>Landscape</a:t>
            </a:r>
            <a:endParaRPr lang="it-IT" sz="420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770" y="937243"/>
            <a:ext cx="6246971" cy="402401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358" indent="-184309">
              <a:lnSpc>
                <a:spcPts val="1751"/>
              </a:lnSpc>
              <a:spcBef>
                <a:spcPts val="79"/>
              </a:spcBef>
              <a:buSzPct val="75000"/>
              <a:buFont typeface="Times New Roman"/>
              <a:buChar char="•"/>
              <a:tabLst>
                <a:tab pos="193358" algn="l"/>
                <a:tab pos="193834" algn="l"/>
              </a:tabLst>
            </a:pPr>
            <a:r>
              <a:rPr sz="1500" spc="-4" dirty="0">
                <a:latin typeface="Arial MT"/>
                <a:cs typeface="Arial MT"/>
              </a:rPr>
              <a:t>Laptop/Desktop</a:t>
            </a:r>
            <a:endParaRPr sz="1500">
              <a:latin typeface="Arial MT"/>
              <a:cs typeface="Arial MT"/>
            </a:endParaRPr>
          </a:p>
          <a:p>
            <a:pPr marL="402431">
              <a:lnSpc>
                <a:spcPts val="1751"/>
              </a:lnSpc>
            </a:pPr>
            <a:r>
              <a:rPr sz="1500" b="1" spc="-4" dirty="0">
                <a:latin typeface="Courier New"/>
                <a:cs typeface="Courier New"/>
              </a:rPr>
              <a:t>pip</a:t>
            </a:r>
            <a:r>
              <a:rPr sz="1500" b="1" spc="-23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install</a:t>
            </a:r>
            <a:r>
              <a:rPr sz="1500" b="1" spc="-19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hail</a:t>
            </a:r>
            <a:endParaRPr sz="1500">
              <a:latin typeface="Courier New"/>
              <a:cs typeface="Courier New"/>
            </a:endParaRPr>
          </a:p>
          <a:p>
            <a:pPr marL="193358" indent="-184309">
              <a:lnSpc>
                <a:spcPts val="1751"/>
              </a:lnSpc>
              <a:spcBef>
                <a:spcPts val="1069"/>
              </a:spcBef>
              <a:buSzPct val="75000"/>
              <a:buFont typeface="Times New Roman"/>
              <a:buChar char="•"/>
              <a:tabLst>
                <a:tab pos="193358" algn="l"/>
                <a:tab pos="193834" algn="l"/>
              </a:tabLst>
            </a:pPr>
            <a:r>
              <a:rPr sz="1500" spc="-4" dirty="0">
                <a:latin typeface="Arial MT"/>
                <a:cs typeface="Arial MT"/>
              </a:rPr>
              <a:t>Server,</a:t>
            </a:r>
            <a:r>
              <a:rPr sz="1500" spc="-26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or</a:t>
            </a:r>
            <a:r>
              <a:rPr sz="1500" spc="-8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 single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node</a:t>
            </a:r>
            <a:r>
              <a:rPr sz="1500" spc="-8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on</a:t>
            </a:r>
            <a:r>
              <a:rPr sz="1500" spc="-8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High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Performance</a:t>
            </a:r>
            <a:r>
              <a:rPr sz="1500" spc="-38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Computing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(HPC)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  <a:p>
            <a:pPr marL="402431">
              <a:lnSpc>
                <a:spcPts val="1751"/>
              </a:lnSpc>
            </a:pPr>
            <a:r>
              <a:rPr sz="1500" b="1" spc="-4" dirty="0">
                <a:latin typeface="Courier New"/>
                <a:cs typeface="Courier New"/>
              </a:rPr>
              <a:t>pip</a:t>
            </a:r>
            <a:r>
              <a:rPr sz="1500" b="1" spc="-23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install</a:t>
            </a:r>
            <a:r>
              <a:rPr sz="1500" b="1" spc="-19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hail</a:t>
            </a:r>
            <a:endParaRPr sz="1500">
              <a:latin typeface="Courier New"/>
              <a:cs typeface="Courier New"/>
            </a:endParaRPr>
          </a:p>
          <a:p>
            <a:pPr marL="193358" marR="2340769" indent="-193358">
              <a:lnSpc>
                <a:spcPct val="100000"/>
              </a:lnSpc>
              <a:spcBef>
                <a:spcPts val="1080"/>
              </a:spcBef>
              <a:buSzPct val="75000"/>
              <a:buFont typeface="Times New Roman"/>
              <a:buChar char="•"/>
              <a:tabLst>
                <a:tab pos="193358" algn="l"/>
                <a:tab pos="193834" algn="l"/>
              </a:tabLst>
            </a:pPr>
            <a:r>
              <a:rPr sz="1500" dirty="0">
                <a:latin typeface="Arial MT"/>
                <a:cs typeface="Arial MT"/>
              </a:rPr>
              <a:t>High </a:t>
            </a:r>
            <a:r>
              <a:rPr sz="1500" spc="-4" dirty="0">
                <a:latin typeface="Arial MT"/>
                <a:cs typeface="Arial MT"/>
              </a:rPr>
              <a:t>Performance Computing </a:t>
            </a:r>
            <a:r>
              <a:rPr sz="1500" dirty="0">
                <a:latin typeface="Arial MT"/>
                <a:cs typeface="Arial MT"/>
              </a:rPr>
              <a:t>(HPC) cluster </a:t>
            </a:r>
            <a:r>
              <a:rPr sz="1500" spc="-40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Institutional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Spark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  <a:p>
            <a:pPr marL="402431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Hail </a:t>
            </a:r>
            <a:r>
              <a:rPr sz="1500" i="1" dirty="0">
                <a:solidFill>
                  <a:srgbClr val="EB210B"/>
                </a:solidFill>
                <a:latin typeface="Arial"/>
                <a:cs typeface="Arial"/>
              </a:rPr>
              <a:t>does</a:t>
            </a:r>
            <a:r>
              <a:rPr sz="1500" i="1" spc="-19" dirty="0">
                <a:solidFill>
                  <a:srgbClr val="EB210B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EB210B"/>
                </a:solidFill>
                <a:latin typeface="Arial"/>
                <a:cs typeface="Arial"/>
              </a:rPr>
              <a:t>not</a:t>
            </a:r>
            <a:r>
              <a:rPr sz="1500" i="1" spc="-19" dirty="0">
                <a:solidFill>
                  <a:srgbClr val="EB210B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EB210B"/>
                </a:solidFill>
                <a:latin typeface="Arial"/>
                <a:cs typeface="Arial"/>
              </a:rPr>
              <a:t>support</a:t>
            </a:r>
            <a:r>
              <a:rPr sz="1500" i="1" spc="-38" dirty="0">
                <a:solidFill>
                  <a:srgbClr val="EB210B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 MT"/>
                <a:cs typeface="Arial MT"/>
              </a:rPr>
              <a:t>HPC schedulers</a:t>
            </a:r>
            <a:r>
              <a:rPr sz="1500" spc="-38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like</a:t>
            </a:r>
            <a:r>
              <a:rPr sz="1500" spc="-4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SLURM,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UGER,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spc="-11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LSF</a:t>
            </a:r>
            <a:endParaRPr sz="1500">
              <a:latin typeface="Arial MT"/>
              <a:cs typeface="Arial MT"/>
            </a:endParaRPr>
          </a:p>
          <a:p>
            <a:pPr marL="193358" indent="-184309">
              <a:lnSpc>
                <a:spcPct val="100000"/>
              </a:lnSpc>
              <a:spcBef>
                <a:spcPts val="971"/>
              </a:spcBef>
              <a:buSzPct val="75000"/>
              <a:buFont typeface="Times New Roman"/>
              <a:buChar char="•"/>
              <a:tabLst>
                <a:tab pos="193358" algn="l"/>
                <a:tab pos="193834" algn="l"/>
              </a:tabLst>
            </a:pPr>
            <a:r>
              <a:rPr sz="1500" dirty="0">
                <a:latin typeface="Arial MT"/>
                <a:cs typeface="Arial MT"/>
              </a:rPr>
              <a:t>Cloud</a:t>
            </a:r>
            <a:endParaRPr sz="1500">
              <a:latin typeface="Arial MT"/>
              <a:cs typeface="Arial MT"/>
            </a:endParaRPr>
          </a:p>
          <a:p>
            <a:pPr marL="402431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Google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Cloud</a:t>
            </a:r>
            <a:r>
              <a:rPr sz="1500" spc="-19" dirty="0">
                <a:latin typeface="Arial MT"/>
                <a:cs typeface="Arial MT"/>
              </a:rPr>
              <a:t> </a:t>
            </a:r>
            <a:r>
              <a:rPr sz="1500" spc="-4" dirty="0">
                <a:latin typeface="Arial MT"/>
                <a:cs typeface="Arial MT"/>
              </a:rPr>
              <a:t>Platform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(GCP):</a:t>
            </a:r>
            <a:endParaRPr sz="1500">
              <a:latin typeface="Arial MT"/>
              <a:cs typeface="Arial MT"/>
            </a:endParaRPr>
          </a:p>
          <a:p>
            <a:pPr marL="1348740">
              <a:lnSpc>
                <a:spcPct val="100000"/>
              </a:lnSpc>
              <a:spcBef>
                <a:spcPts val="836"/>
              </a:spcBef>
            </a:pPr>
            <a:r>
              <a:rPr sz="1500" b="1" spc="-4" dirty="0">
                <a:latin typeface="Courier New"/>
                <a:cs typeface="Courier New"/>
              </a:rPr>
              <a:t>pip</a:t>
            </a:r>
            <a:r>
              <a:rPr sz="1500" b="1" spc="-23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install</a:t>
            </a:r>
            <a:r>
              <a:rPr sz="1500" b="1" spc="-19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hail</a:t>
            </a:r>
            <a:endParaRPr sz="1500">
              <a:latin typeface="Courier New"/>
              <a:cs typeface="Courier New"/>
            </a:endParaRPr>
          </a:p>
          <a:p>
            <a:pPr marL="1348740">
              <a:lnSpc>
                <a:spcPct val="100000"/>
              </a:lnSpc>
              <a:spcBef>
                <a:spcPts val="982"/>
              </a:spcBef>
            </a:pPr>
            <a:r>
              <a:rPr sz="1500" b="1" spc="-4" dirty="0">
                <a:latin typeface="Courier New"/>
                <a:cs typeface="Courier New"/>
              </a:rPr>
              <a:t>hailctl</a:t>
            </a:r>
            <a:r>
              <a:rPr sz="1500" b="1" spc="-11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dataproc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start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4" dirty="0">
                <a:latin typeface="Courier New"/>
                <a:cs typeface="Courier New"/>
              </a:rPr>
              <a:t>CLUSTER</a:t>
            </a:r>
            <a:endParaRPr sz="1500">
              <a:latin typeface="Courier New"/>
              <a:cs typeface="Courier New"/>
            </a:endParaRPr>
          </a:p>
          <a:p>
            <a:pPr marL="434816">
              <a:lnSpc>
                <a:spcPct val="100000"/>
              </a:lnSpc>
              <a:spcBef>
                <a:spcPts val="1050"/>
              </a:spcBef>
            </a:pPr>
            <a:r>
              <a:rPr sz="1500" spc="-116" dirty="0">
                <a:latin typeface="Times New Roman"/>
                <a:cs typeface="Times New Roman"/>
              </a:rPr>
              <a:t>A</a:t>
            </a:r>
            <a:r>
              <a:rPr sz="1500" spc="105" dirty="0">
                <a:latin typeface="Times New Roman"/>
                <a:cs typeface="Times New Roman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a</a:t>
            </a:r>
            <a:r>
              <a:rPr sz="1500" spc="-233" dirty="0">
                <a:latin typeface="Times New Roman"/>
                <a:cs typeface="Times New Roman"/>
              </a:rPr>
              <a:t> </a:t>
            </a:r>
            <a:r>
              <a:rPr sz="1500" spc="53" dirty="0">
                <a:latin typeface="Times New Roman"/>
                <a:cs typeface="Times New Roman"/>
              </a:rPr>
              <a:t>z</a:t>
            </a:r>
            <a:r>
              <a:rPr sz="1500" spc="109" dirty="0">
                <a:latin typeface="Times New Roman"/>
                <a:cs typeface="Times New Roman"/>
              </a:rPr>
              <a:t>o</a:t>
            </a:r>
            <a:r>
              <a:rPr sz="1500" dirty="0">
                <a:latin typeface="Times New Roman"/>
                <a:cs typeface="Times New Roman"/>
              </a:rPr>
              <a:t>n</a:t>
            </a:r>
            <a:r>
              <a:rPr sz="1500" spc="113" dirty="0">
                <a:latin typeface="Times New Roman"/>
                <a:cs typeface="Times New Roman"/>
              </a:rPr>
              <a:t> </a:t>
            </a:r>
            <a:r>
              <a:rPr sz="1500" spc="-26" dirty="0">
                <a:latin typeface="Times New Roman"/>
                <a:cs typeface="Times New Roman"/>
              </a:rPr>
              <a:t>W</a:t>
            </a:r>
            <a:r>
              <a:rPr sz="1500" spc="143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Arial MT"/>
                <a:cs typeface="Arial MT"/>
              </a:rPr>
              <a:t>b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135" dirty="0">
                <a:latin typeface="Times New Roman"/>
                <a:cs typeface="Times New Roman"/>
              </a:rPr>
              <a:t>S</a:t>
            </a:r>
            <a:r>
              <a:rPr sz="1500" dirty="0">
                <a:latin typeface="Arial MT"/>
                <a:cs typeface="Arial MT"/>
              </a:rPr>
              <a:t>er</a:t>
            </a:r>
            <a:r>
              <a:rPr sz="1500" spc="-8" dirty="0">
                <a:latin typeface="Arial MT"/>
                <a:cs typeface="Arial MT"/>
              </a:rPr>
              <a:t>v</a:t>
            </a:r>
            <a:r>
              <a:rPr sz="1500" spc="-4" dirty="0">
                <a:latin typeface="Arial MT"/>
                <a:cs typeface="Arial MT"/>
              </a:rPr>
              <a:t>i</a:t>
            </a:r>
            <a:r>
              <a:rPr sz="1500" spc="4" dirty="0">
                <a:latin typeface="Arial MT"/>
                <a:cs typeface="Arial MT"/>
              </a:rPr>
              <a:t>c</a:t>
            </a:r>
            <a:r>
              <a:rPr sz="1500" dirty="0">
                <a:latin typeface="Arial MT"/>
                <a:cs typeface="Arial MT"/>
              </a:rPr>
              <a:t>es</a:t>
            </a:r>
            <a:r>
              <a:rPr sz="1500" spc="-8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</a:t>
            </a:r>
            <a:r>
              <a:rPr sz="1500" spc="-4" dirty="0">
                <a:latin typeface="Arial MT"/>
                <a:cs typeface="Arial MT"/>
              </a:rPr>
              <a:t>A</a:t>
            </a:r>
            <a:r>
              <a:rPr sz="1500" dirty="0">
                <a:latin typeface="Arial MT"/>
                <a:cs typeface="Arial MT"/>
              </a:rPr>
              <a:t>W</a:t>
            </a:r>
            <a:r>
              <a:rPr sz="1500" spc="-4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):</a:t>
            </a:r>
            <a:r>
              <a:rPr sz="1500" spc="-26" dirty="0">
                <a:latin typeface="Arial MT"/>
                <a:cs typeface="Arial MT"/>
              </a:rPr>
              <a:t> </a:t>
            </a:r>
            <a:r>
              <a:rPr sz="1500" spc="4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o</a:t>
            </a:r>
            <a:r>
              <a:rPr sz="1500" spc="-4" dirty="0">
                <a:latin typeface="Arial MT"/>
                <a:cs typeface="Arial MT"/>
              </a:rPr>
              <a:t>m</a:t>
            </a:r>
            <a:r>
              <a:rPr sz="1500" dirty="0">
                <a:latin typeface="Arial MT"/>
                <a:cs typeface="Arial MT"/>
              </a:rPr>
              <a:t>e</a:t>
            </a:r>
            <a:r>
              <a:rPr sz="1500" spc="-23" dirty="0">
                <a:latin typeface="Arial MT"/>
                <a:cs typeface="Arial MT"/>
              </a:rPr>
              <a:t> </a:t>
            </a:r>
            <a:r>
              <a:rPr sz="1500" spc="4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upport</a:t>
            </a:r>
            <a:endParaRPr sz="1500">
              <a:latin typeface="Arial MT"/>
              <a:cs typeface="Arial MT"/>
            </a:endParaRPr>
          </a:p>
          <a:p>
            <a:pPr marL="822960" lvl="1" indent="-127159">
              <a:lnSpc>
                <a:spcPct val="100000"/>
              </a:lnSpc>
              <a:spcBef>
                <a:spcPts val="4"/>
              </a:spcBef>
              <a:buClr>
                <a:srgbClr val="000000"/>
              </a:buClr>
              <a:buFont typeface="Times New Roman"/>
              <a:buChar char="-"/>
              <a:tabLst>
                <a:tab pos="823436" algn="l"/>
              </a:tabLst>
            </a:pPr>
            <a:r>
              <a:rPr sz="1500" u="heavy" spc="-4" dirty="0">
                <a:solidFill>
                  <a:srgbClr val="4985E8"/>
                </a:solidFill>
                <a:uFill>
                  <a:solidFill>
                    <a:srgbClr val="4985E8"/>
                  </a:solidFill>
                </a:uFill>
                <a:latin typeface="Arial MT"/>
                <a:cs typeface="Arial MT"/>
                <a:hlinkClick r:id="rId2"/>
              </a:rPr>
              <a:t>https://github.com/hms-dbmi/hail-on-AWS-spot-instances</a:t>
            </a:r>
            <a:endParaRPr sz="1500">
              <a:latin typeface="Arial MT"/>
              <a:cs typeface="Arial MT"/>
            </a:endParaRPr>
          </a:p>
          <a:p>
            <a:pPr marL="822960" lvl="1" indent="-127159">
              <a:lnSpc>
                <a:spcPct val="100000"/>
              </a:lnSpc>
              <a:buClr>
                <a:srgbClr val="000000"/>
              </a:buClr>
              <a:buFont typeface="Times New Roman"/>
              <a:buChar char="-"/>
              <a:tabLst>
                <a:tab pos="823436" algn="l"/>
              </a:tabLst>
            </a:pPr>
            <a:r>
              <a:rPr sz="1500" u="heavy" spc="-4" dirty="0">
                <a:solidFill>
                  <a:srgbClr val="4985E8"/>
                </a:solidFill>
                <a:uFill>
                  <a:solidFill>
                    <a:srgbClr val="4985E8"/>
                  </a:solidFill>
                </a:uFill>
                <a:latin typeface="Arial MT"/>
                <a:cs typeface="Arial MT"/>
                <a:hlinkClick r:id="rId3"/>
              </a:rPr>
              <a:t>https://discuss.hail.is/t/spin-up-aws-emr-clusters-with-hail/818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8745" y="4526281"/>
            <a:ext cx="808091" cy="4834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69" y="136791"/>
            <a:ext cx="3589973" cy="5910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3750" b="1" dirty="0">
                <a:solidFill>
                  <a:srgbClr val="0070C0"/>
                </a:solidFill>
                <a:latin typeface="Arial"/>
                <a:cs typeface="Arial"/>
              </a:rPr>
              <a:t>Your</a:t>
            </a:r>
            <a:r>
              <a:rPr sz="3750" b="1" spc="-4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750" b="1" dirty="0">
                <a:solidFill>
                  <a:srgbClr val="0070C0"/>
                </a:solidFill>
                <a:latin typeface="Arial"/>
                <a:cs typeface="Arial"/>
              </a:rPr>
              <a:t>next</a:t>
            </a:r>
            <a:r>
              <a:rPr sz="3750" b="1" spc="-6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3750" b="1" spc="-4" dirty="0">
                <a:solidFill>
                  <a:srgbClr val="0070C0"/>
                </a:solidFill>
                <a:latin typeface="Arial"/>
                <a:cs typeface="Arial"/>
              </a:rPr>
              <a:t>steps</a:t>
            </a:r>
            <a:endParaRPr lang="it-IT" sz="3750">
              <a:solidFill>
                <a:srgbClr val="0070C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88883" y="3272122"/>
            <a:ext cx="3372803" cy="1774508"/>
            <a:chOff x="6385178" y="4362830"/>
            <a:chExt cx="4497070" cy="2366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4703" y="4402574"/>
              <a:ext cx="4477510" cy="2281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89941" y="4367593"/>
              <a:ext cx="4487545" cy="2356485"/>
            </a:xfrm>
            <a:custGeom>
              <a:avLst/>
              <a:gdLst/>
              <a:ahLst/>
              <a:cxnLst/>
              <a:rect l="l" t="t" r="r" b="b"/>
              <a:pathLst>
                <a:path w="4487545" h="2356484">
                  <a:moveTo>
                    <a:pt x="0" y="0"/>
                  </a:moveTo>
                  <a:lnTo>
                    <a:pt x="4487036" y="0"/>
                  </a:lnTo>
                  <a:lnTo>
                    <a:pt x="4487036" y="2356485"/>
                  </a:lnTo>
                  <a:lnTo>
                    <a:pt x="0" y="23564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57775" y="3367277"/>
            <a:ext cx="1564958" cy="30585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4">
              <a:lnSpc>
                <a:spcPct val="100000"/>
              </a:lnSpc>
              <a:spcBef>
                <a:spcPts val="225"/>
              </a:spcBef>
            </a:pP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discuss.hail.is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0460" y="4589145"/>
            <a:ext cx="808100" cy="48463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465891" y="59625"/>
            <a:ext cx="4378643" cy="798671"/>
            <a:chOff x="5954521" y="79499"/>
            <a:chExt cx="5838190" cy="10648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6271" y="111251"/>
              <a:ext cx="5774435" cy="10012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86271" y="111249"/>
              <a:ext cx="5774690" cy="1001394"/>
            </a:xfrm>
            <a:custGeom>
              <a:avLst/>
              <a:gdLst/>
              <a:ahLst/>
              <a:cxnLst/>
              <a:rect l="l" t="t" r="r" b="b"/>
              <a:pathLst>
                <a:path w="5774690" h="1001394">
                  <a:moveTo>
                    <a:pt x="0" y="298589"/>
                  </a:moveTo>
                  <a:lnTo>
                    <a:pt x="3907" y="250156"/>
                  </a:lnTo>
                  <a:lnTo>
                    <a:pt x="15222" y="204211"/>
                  </a:lnTo>
                  <a:lnTo>
                    <a:pt x="33327" y="161369"/>
                  </a:lnTo>
                  <a:lnTo>
                    <a:pt x="57609" y="122245"/>
                  </a:lnTo>
                  <a:lnTo>
                    <a:pt x="87453" y="87453"/>
                  </a:lnTo>
                  <a:lnTo>
                    <a:pt x="122245" y="57609"/>
                  </a:lnTo>
                  <a:lnTo>
                    <a:pt x="161369" y="33327"/>
                  </a:lnTo>
                  <a:lnTo>
                    <a:pt x="204211" y="15222"/>
                  </a:lnTo>
                  <a:lnTo>
                    <a:pt x="250156" y="3907"/>
                  </a:lnTo>
                  <a:lnTo>
                    <a:pt x="298589" y="0"/>
                  </a:lnTo>
                  <a:lnTo>
                    <a:pt x="5475846" y="0"/>
                  </a:lnTo>
                  <a:lnTo>
                    <a:pt x="5524279" y="3907"/>
                  </a:lnTo>
                  <a:lnTo>
                    <a:pt x="5570224" y="15222"/>
                  </a:lnTo>
                  <a:lnTo>
                    <a:pt x="5613066" y="33327"/>
                  </a:lnTo>
                  <a:lnTo>
                    <a:pt x="5652190" y="57609"/>
                  </a:lnTo>
                  <a:lnTo>
                    <a:pt x="5686982" y="87453"/>
                  </a:lnTo>
                  <a:lnTo>
                    <a:pt x="5716826" y="122245"/>
                  </a:lnTo>
                  <a:lnTo>
                    <a:pt x="5741108" y="161369"/>
                  </a:lnTo>
                  <a:lnTo>
                    <a:pt x="5759213" y="204211"/>
                  </a:lnTo>
                  <a:lnTo>
                    <a:pt x="5770528" y="250156"/>
                  </a:lnTo>
                  <a:lnTo>
                    <a:pt x="5774436" y="298589"/>
                  </a:lnTo>
                  <a:lnTo>
                    <a:pt x="5774436" y="702678"/>
                  </a:lnTo>
                  <a:lnTo>
                    <a:pt x="5770528" y="751111"/>
                  </a:lnTo>
                  <a:lnTo>
                    <a:pt x="5759213" y="797056"/>
                  </a:lnTo>
                  <a:lnTo>
                    <a:pt x="5741108" y="839898"/>
                  </a:lnTo>
                  <a:lnTo>
                    <a:pt x="5716826" y="879022"/>
                  </a:lnTo>
                  <a:lnTo>
                    <a:pt x="5686982" y="913814"/>
                  </a:lnTo>
                  <a:lnTo>
                    <a:pt x="5652190" y="943658"/>
                  </a:lnTo>
                  <a:lnTo>
                    <a:pt x="5613066" y="967940"/>
                  </a:lnTo>
                  <a:lnTo>
                    <a:pt x="5570224" y="986045"/>
                  </a:lnTo>
                  <a:lnTo>
                    <a:pt x="5524279" y="997360"/>
                  </a:lnTo>
                  <a:lnTo>
                    <a:pt x="5475846" y="1001267"/>
                  </a:lnTo>
                  <a:lnTo>
                    <a:pt x="298589" y="1001267"/>
                  </a:lnTo>
                  <a:lnTo>
                    <a:pt x="250156" y="997360"/>
                  </a:lnTo>
                  <a:lnTo>
                    <a:pt x="204211" y="986045"/>
                  </a:lnTo>
                  <a:lnTo>
                    <a:pt x="161369" y="967940"/>
                  </a:lnTo>
                  <a:lnTo>
                    <a:pt x="122245" y="943658"/>
                  </a:lnTo>
                  <a:lnTo>
                    <a:pt x="87453" y="913814"/>
                  </a:lnTo>
                  <a:lnTo>
                    <a:pt x="57609" y="879022"/>
                  </a:lnTo>
                  <a:lnTo>
                    <a:pt x="33327" y="839898"/>
                  </a:lnTo>
                  <a:lnTo>
                    <a:pt x="15222" y="797056"/>
                  </a:lnTo>
                  <a:lnTo>
                    <a:pt x="3907" y="751111"/>
                  </a:lnTo>
                  <a:lnTo>
                    <a:pt x="0" y="702678"/>
                  </a:lnTo>
                  <a:lnTo>
                    <a:pt x="0" y="298589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99868" y="225180"/>
            <a:ext cx="2820828" cy="3705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90"/>
              </a:spcBef>
              <a:tabLst>
                <a:tab pos="2110740" algn="l"/>
              </a:tabLst>
            </a:pPr>
            <a:r>
              <a:rPr sz="2288" b="1" dirty="0">
                <a:latin typeface="Courier New"/>
                <a:cs typeface="Courier New"/>
              </a:rPr>
              <a:t>pi</a:t>
            </a:r>
            <a:r>
              <a:rPr sz="2288" b="1" spc="8" dirty="0">
                <a:latin typeface="Courier New"/>
                <a:cs typeface="Courier New"/>
              </a:rPr>
              <a:t>p </a:t>
            </a:r>
            <a:r>
              <a:rPr sz="2288" b="1" dirty="0">
                <a:latin typeface="Courier New"/>
                <a:cs typeface="Courier New"/>
              </a:rPr>
              <a:t>insta</a:t>
            </a:r>
            <a:r>
              <a:rPr sz="2288" b="1" spc="8" dirty="0">
                <a:latin typeface="Courier New"/>
                <a:cs typeface="Courier New"/>
              </a:rPr>
              <a:t>ll</a:t>
            </a:r>
            <a:r>
              <a:rPr sz="2288" b="1" dirty="0">
                <a:latin typeface="Courier New"/>
                <a:cs typeface="Courier New"/>
              </a:rPr>
              <a:t>	hail</a:t>
            </a:r>
            <a:endParaRPr sz="2288">
              <a:latin typeface="Courier New"/>
              <a:cs typeface="Courier New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1017" y="1042725"/>
            <a:ext cx="6433184" cy="19255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89704" y="1381887"/>
            <a:ext cx="1996916" cy="350576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146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4">
              <a:lnSpc>
                <a:spcPct val="100000"/>
              </a:lnSpc>
              <a:spcBef>
                <a:spcPts val="213"/>
              </a:spcBef>
            </a:pPr>
            <a:r>
              <a:rPr sz="21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hail.is/docs/0.2/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218" y="3152394"/>
            <a:ext cx="4087367" cy="17137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78508" y="3370707"/>
            <a:ext cx="1295400" cy="30585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4">
              <a:lnSpc>
                <a:spcPct val="100000"/>
              </a:lnSpc>
              <a:spcBef>
                <a:spcPts val="225"/>
              </a:spcBef>
            </a:pP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blog.hail.is/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2095" cy="4805363"/>
            <a:chOff x="0" y="0"/>
            <a:chExt cx="12189460" cy="6407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576" y="451104"/>
              <a:ext cx="10591787" cy="5955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93252" y="3371088"/>
              <a:ext cx="334010" cy="701040"/>
            </a:xfrm>
            <a:custGeom>
              <a:avLst/>
              <a:gdLst/>
              <a:ahLst/>
              <a:cxnLst/>
              <a:rect l="l" t="t" r="r" b="b"/>
              <a:pathLst>
                <a:path w="334009" h="701039">
                  <a:moveTo>
                    <a:pt x="166878" y="0"/>
                  </a:moveTo>
                  <a:lnTo>
                    <a:pt x="0" y="166877"/>
                  </a:lnTo>
                  <a:lnTo>
                    <a:pt x="83439" y="166877"/>
                  </a:lnTo>
                  <a:lnTo>
                    <a:pt x="83439" y="701039"/>
                  </a:lnTo>
                  <a:lnTo>
                    <a:pt x="250317" y="701039"/>
                  </a:lnTo>
                  <a:lnTo>
                    <a:pt x="250317" y="166877"/>
                  </a:lnTo>
                  <a:lnTo>
                    <a:pt x="333756" y="166877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  <p:sp>
          <p:nvSpPr>
            <p:cNvPr id="5" name="object 5"/>
            <p:cNvSpPr/>
            <p:nvPr/>
          </p:nvSpPr>
          <p:spPr>
            <a:xfrm>
              <a:off x="8493252" y="3371088"/>
              <a:ext cx="334010" cy="701040"/>
            </a:xfrm>
            <a:custGeom>
              <a:avLst/>
              <a:gdLst/>
              <a:ahLst/>
              <a:cxnLst/>
              <a:rect l="l" t="t" r="r" b="b"/>
              <a:pathLst>
                <a:path w="334009" h="701039">
                  <a:moveTo>
                    <a:pt x="0" y="166877"/>
                  </a:moveTo>
                  <a:lnTo>
                    <a:pt x="166878" y="0"/>
                  </a:lnTo>
                  <a:lnTo>
                    <a:pt x="333756" y="166877"/>
                  </a:lnTo>
                  <a:lnTo>
                    <a:pt x="250317" y="166877"/>
                  </a:lnTo>
                  <a:lnTo>
                    <a:pt x="250317" y="701039"/>
                  </a:lnTo>
                  <a:lnTo>
                    <a:pt x="83439" y="701039"/>
                  </a:lnTo>
                  <a:lnTo>
                    <a:pt x="83439" y="166877"/>
                  </a:lnTo>
                  <a:lnTo>
                    <a:pt x="0" y="166877"/>
                  </a:lnTo>
                  <a:close/>
                </a:path>
              </a:pathLst>
            </a:custGeom>
            <a:ln w="9525">
              <a:solidFill>
                <a:srgbClr val="62666A"/>
              </a:solidFill>
            </a:ln>
          </p:spPr>
          <p:txBody>
            <a:bodyPr wrap="square" lIns="0" tIns="0" rIns="0" bIns="0" rtlCol="0"/>
            <a:lstStyle>
              <a:defPPr>
                <a:defRPr lang="it-IT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013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54099" y="3108227"/>
            <a:ext cx="559118" cy="5000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3810">
              <a:lnSpc>
                <a:spcPct val="100000"/>
              </a:lnSpc>
              <a:spcBef>
                <a:spcPts val="75"/>
              </a:spcBef>
            </a:pPr>
            <a:r>
              <a:rPr sz="1050" dirty="0">
                <a:latin typeface="Arial MT"/>
                <a:cs typeface="Arial MT"/>
              </a:rPr>
              <a:t>best </a:t>
            </a:r>
            <a:r>
              <a:rPr sz="1050" spc="-4" dirty="0">
                <a:latin typeface="Arial MT"/>
                <a:cs typeface="Arial MT"/>
              </a:rPr>
              <a:t>Hail </a:t>
            </a:r>
            <a:r>
              <a:rPr sz="1050" spc="-281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support </a:t>
            </a:r>
            <a:r>
              <a:rPr sz="1050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right</a:t>
            </a:r>
            <a:r>
              <a:rPr sz="1050" spc="-64" dirty="0">
                <a:latin typeface="Arial MT"/>
                <a:cs typeface="Arial MT"/>
              </a:rPr>
              <a:t> </a:t>
            </a:r>
            <a:r>
              <a:rPr sz="1050" spc="-4" dirty="0">
                <a:latin typeface="Arial MT"/>
                <a:cs typeface="Arial MT"/>
              </a:rPr>
              <a:t>now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065" y="372999"/>
            <a:ext cx="5453538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Cloud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computing</a:t>
            </a:r>
            <a:r>
              <a:rPr sz="2250" b="1" spc="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products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from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Google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306" y="979552"/>
            <a:ext cx="7303770" cy="3652603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203"/>
              </a:spcBef>
            </a:pPr>
            <a:r>
              <a:rPr sz="1800" b="1" spc="-4" dirty="0">
                <a:latin typeface="Arial"/>
                <a:cs typeface="Arial"/>
              </a:rPr>
              <a:t>Google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Storage</a:t>
            </a:r>
            <a:r>
              <a:rPr sz="1800" b="1" spc="4" dirty="0">
                <a:latin typeface="Arial"/>
                <a:cs typeface="Arial"/>
              </a:rPr>
              <a:t> </a:t>
            </a:r>
            <a:r>
              <a:rPr sz="1800" spc="-4" dirty="0">
                <a:latin typeface="Arial MT"/>
                <a:cs typeface="Arial MT"/>
              </a:rPr>
              <a:t>(sometimes referred</a:t>
            </a:r>
            <a:r>
              <a:rPr sz="1800" spc="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4" dirty="0">
                <a:latin typeface="Arial MT"/>
                <a:cs typeface="Arial MT"/>
              </a:rPr>
              <a:t>as</a:t>
            </a:r>
            <a:r>
              <a:rPr sz="1800" spc="8" dirty="0">
                <a:latin typeface="Arial MT"/>
                <a:cs typeface="Arial MT"/>
              </a:rPr>
              <a:t> </a:t>
            </a:r>
            <a:r>
              <a:rPr sz="1800" spc="-4" dirty="0">
                <a:latin typeface="Arial MT"/>
                <a:cs typeface="Arial MT"/>
              </a:rPr>
              <a:t>"Google</a:t>
            </a:r>
            <a:r>
              <a:rPr sz="1800" spc="11" dirty="0">
                <a:latin typeface="Arial MT"/>
                <a:cs typeface="Arial MT"/>
              </a:rPr>
              <a:t> </a:t>
            </a:r>
            <a:r>
              <a:rPr sz="1800" spc="-4" dirty="0">
                <a:latin typeface="Arial MT"/>
                <a:cs typeface="Arial MT"/>
              </a:rPr>
              <a:t>Buckets")</a:t>
            </a:r>
            <a:endParaRPr sz="180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spcBef>
                <a:spcPts val="113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Store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data,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Python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notebooks,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anything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you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want.</a:t>
            </a:r>
            <a:endParaRPr sz="165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spcBef>
                <a:spcPts val="296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~$25 per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TB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month.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02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</a:pPr>
            <a:r>
              <a:rPr sz="1800" b="1" spc="-4" dirty="0">
                <a:latin typeface="Arial"/>
                <a:cs typeface="Arial"/>
              </a:rPr>
              <a:t>Google</a:t>
            </a:r>
            <a:r>
              <a:rPr sz="1800" b="1" spc="-26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Compute</a:t>
            </a:r>
            <a:r>
              <a:rPr sz="1800" b="1" spc="-8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Engine</a:t>
            </a:r>
            <a:r>
              <a:rPr sz="1800" b="1" spc="-26" dirty="0">
                <a:latin typeface="Arial"/>
                <a:cs typeface="Arial"/>
              </a:rPr>
              <a:t> </a:t>
            </a:r>
            <a:r>
              <a:rPr sz="1800" spc="-4" dirty="0">
                <a:latin typeface="Arial MT"/>
                <a:cs typeface="Arial MT"/>
              </a:rPr>
              <a:t>(GCE)</a:t>
            </a:r>
            <a:endParaRPr sz="180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spcBef>
                <a:spcPts val="105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Rent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virtual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machine,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use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it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however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you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want.</a:t>
            </a:r>
            <a:endParaRPr sz="165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spcBef>
                <a:spcPts val="296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~$0.05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CPU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hour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for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standard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VMs</a:t>
            </a:r>
            <a:endParaRPr sz="165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spcBef>
                <a:spcPts val="300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~$0.01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CPU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hour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for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preemptible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VMs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02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</a:pPr>
            <a:r>
              <a:rPr sz="1800" b="1" spc="-4" dirty="0">
                <a:latin typeface="Arial"/>
                <a:cs typeface="Arial"/>
              </a:rPr>
              <a:t>Google</a:t>
            </a:r>
            <a:r>
              <a:rPr sz="1800" b="1" spc="-4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Dataproc</a:t>
            </a:r>
            <a:endParaRPr sz="1800">
              <a:latin typeface="Arial"/>
              <a:cs typeface="Arial"/>
            </a:endParaRPr>
          </a:p>
          <a:p>
            <a:pPr marL="384334" marR="3810" indent="-365760">
              <a:lnSpc>
                <a:spcPct val="100000"/>
              </a:lnSpc>
              <a:spcBef>
                <a:spcPts val="8"/>
              </a:spcBef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4" dirty="0">
                <a:latin typeface="Arial MT"/>
                <a:cs typeface="Arial MT"/>
              </a:rPr>
              <a:t>Rent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cluster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running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Apache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Spark,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which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is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Hail’s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distributed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computing </a:t>
            </a:r>
            <a:r>
              <a:rPr sz="1650" spc="-44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engine.</a:t>
            </a:r>
            <a:endParaRPr sz="1650">
              <a:latin typeface="Arial MT"/>
              <a:cs typeface="Arial MT"/>
            </a:endParaRPr>
          </a:p>
          <a:p>
            <a:pPr marL="384334" indent="-366236">
              <a:lnSpc>
                <a:spcPct val="100000"/>
              </a:lnSpc>
              <a:buSzPct val="95454"/>
              <a:buChar char="•"/>
              <a:tabLst>
                <a:tab pos="384334" algn="l"/>
                <a:tab pos="384810" algn="l"/>
              </a:tabLst>
            </a:pPr>
            <a:r>
              <a:rPr sz="1650" spc="-8" dirty="0">
                <a:latin typeface="Arial MT"/>
                <a:cs typeface="Arial MT"/>
              </a:rPr>
              <a:t>GCE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price,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plus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$0.01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per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CPU</a:t>
            </a:r>
            <a:r>
              <a:rPr sz="1650" spc="-4" dirty="0">
                <a:latin typeface="Arial MT"/>
                <a:cs typeface="Arial MT"/>
              </a:rPr>
              <a:t> per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hour.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9776" y="353567"/>
            <a:ext cx="5922169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Courier New"/>
                <a:cs typeface="Courier New"/>
              </a:rPr>
              <a:t>hailctl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sz="2250" b="1" spc="-1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manager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for Hail</a:t>
            </a: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 on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cloud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926" y="1006555"/>
            <a:ext cx="6777514" cy="336470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1155"/>
              </a:spcBef>
            </a:pPr>
            <a:r>
              <a:rPr sz="1800" b="1" spc="-4" dirty="0">
                <a:latin typeface="Courier New"/>
                <a:cs typeface="Courier New"/>
              </a:rPr>
              <a:t>hailct</a:t>
            </a:r>
            <a:r>
              <a:rPr sz="1800" b="1" dirty="0">
                <a:latin typeface="Courier New"/>
                <a:cs typeface="Courier New"/>
              </a:rPr>
              <a:t>l</a:t>
            </a:r>
            <a:r>
              <a:rPr sz="1800" b="1" spc="-596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“</a:t>
            </a:r>
            <a:r>
              <a:rPr sz="1800" b="1" spc="-4" dirty="0">
                <a:latin typeface="Arial"/>
                <a:cs typeface="Arial"/>
              </a:rPr>
              <a:t>ha</a:t>
            </a:r>
            <a:r>
              <a:rPr sz="1800" b="1" spc="4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con</a:t>
            </a:r>
            <a:r>
              <a:rPr sz="1800" b="1" dirty="0">
                <a:latin typeface="Arial"/>
                <a:cs typeface="Arial"/>
              </a:rPr>
              <a:t>tr</a:t>
            </a:r>
            <a:r>
              <a:rPr sz="1800" b="1" spc="-4" dirty="0">
                <a:latin typeface="Arial"/>
                <a:cs typeface="Arial"/>
              </a:rPr>
              <a:t>o</a:t>
            </a:r>
            <a:r>
              <a:rPr sz="1800" b="1" spc="4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  <a:p>
            <a:pPr marL="466725" indent="-375761">
              <a:lnSpc>
                <a:spcPct val="100000"/>
              </a:lnSpc>
              <a:spcBef>
                <a:spcPts val="1080"/>
              </a:spcBef>
              <a:buSzPct val="95833"/>
              <a:buFont typeface="Arial MT"/>
              <a:buChar char="•"/>
              <a:tabLst>
                <a:tab pos="466725" algn="l"/>
                <a:tab pos="467201" algn="l"/>
              </a:tabLst>
            </a:pPr>
            <a:r>
              <a:rPr sz="1800" b="1" spc="-4" dirty="0">
                <a:latin typeface="Courier New"/>
                <a:cs typeface="Courier New"/>
              </a:rPr>
              <a:t>hailct</a:t>
            </a:r>
            <a:r>
              <a:rPr sz="1800" b="1" dirty="0">
                <a:latin typeface="Courier New"/>
                <a:cs typeface="Courier New"/>
              </a:rPr>
              <a:t>l</a:t>
            </a:r>
            <a:r>
              <a:rPr sz="1800" b="1" spc="-19" dirty="0">
                <a:latin typeface="Courier New"/>
                <a:cs typeface="Courier New"/>
              </a:rPr>
              <a:t> </a:t>
            </a:r>
            <a:r>
              <a:rPr sz="1800" b="1" spc="-4" dirty="0">
                <a:latin typeface="Courier New"/>
                <a:cs typeface="Courier New"/>
              </a:rPr>
              <a:t>datapro</a:t>
            </a:r>
            <a:r>
              <a:rPr sz="1800" b="1" dirty="0">
                <a:latin typeface="Courier New"/>
                <a:cs typeface="Courier New"/>
              </a:rPr>
              <a:t>c</a:t>
            </a:r>
            <a:r>
              <a:rPr sz="1800" b="1" spc="-596" dirty="0">
                <a:latin typeface="Courier New"/>
                <a:cs typeface="Courier New"/>
              </a:rPr>
              <a:t> </a:t>
            </a:r>
            <a:r>
              <a:rPr sz="1800" spc="-8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4" dirty="0">
                <a:latin typeface="Arial MT"/>
                <a:cs typeface="Arial MT"/>
              </a:rPr>
              <a:t> t</a:t>
            </a:r>
            <a:r>
              <a:rPr sz="1800" spc="-4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8" dirty="0">
                <a:latin typeface="Arial MT"/>
                <a:cs typeface="Arial MT"/>
              </a:rPr>
              <a:t> H</a:t>
            </a:r>
            <a:r>
              <a:rPr sz="1800" spc="-4" dirty="0">
                <a:latin typeface="Arial MT"/>
                <a:cs typeface="Arial MT"/>
              </a:rPr>
              <a:t>a</a:t>
            </a:r>
            <a:r>
              <a:rPr sz="1800" spc="-8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8" dirty="0">
                <a:latin typeface="Arial MT"/>
                <a:cs typeface="Arial MT"/>
              </a:rPr>
              <a:t>l</a:t>
            </a:r>
            <a:r>
              <a:rPr sz="1800" spc="-4" dirty="0">
                <a:latin typeface="Arial MT"/>
                <a:cs typeface="Arial MT"/>
              </a:rPr>
              <a:t>ou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19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4" dirty="0">
                <a:latin typeface="Arial MT"/>
                <a:cs typeface="Arial MT"/>
              </a:rPr>
              <a:t>anage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4" dirty="0">
                <a:latin typeface="Arial MT"/>
                <a:cs typeface="Arial MT"/>
              </a:rPr>
              <a:t> f</a:t>
            </a:r>
            <a:r>
              <a:rPr sz="1800" spc="-4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4" dirty="0">
                <a:latin typeface="Arial MT"/>
                <a:cs typeface="Arial MT"/>
              </a:rPr>
              <a:t> </a:t>
            </a:r>
            <a:r>
              <a:rPr sz="1800" spc="4" dirty="0">
                <a:latin typeface="Arial MT"/>
                <a:cs typeface="Arial MT"/>
              </a:rPr>
              <a:t>G</a:t>
            </a:r>
            <a:r>
              <a:rPr sz="1800" spc="-4" dirty="0">
                <a:latin typeface="Arial MT"/>
                <a:cs typeface="Arial MT"/>
              </a:rPr>
              <a:t>oog</a:t>
            </a:r>
            <a:r>
              <a:rPr sz="1800" spc="-8" dirty="0">
                <a:latin typeface="Arial MT"/>
                <a:cs typeface="Arial MT"/>
              </a:rPr>
              <a:t>l</a:t>
            </a:r>
            <a:r>
              <a:rPr sz="1800" spc="-4" dirty="0">
                <a:latin typeface="Arial MT"/>
                <a:cs typeface="Arial MT"/>
              </a:rPr>
              <a:t>e.</a:t>
            </a:r>
            <a:endParaRPr sz="1800">
              <a:latin typeface="Arial MT"/>
              <a:cs typeface="Arial MT"/>
            </a:endParaRPr>
          </a:p>
          <a:p>
            <a:pPr marL="695325" lvl="1" indent="-267176">
              <a:lnSpc>
                <a:spcPct val="100000"/>
              </a:lnSpc>
              <a:spcBef>
                <a:spcPts val="998"/>
              </a:spcBef>
              <a:buSzPct val="95238"/>
              <a:buFont typeface="Times New Roman"/>
              <a:buChar char="•"/>
              <a:tabLst>
                <a:tab pos="695325" algn="l"/>
                <a:tab pos="695801" algn="l"/>
              </a:tabLst>
            </a:pPr>
            <a:r>
              <a:rPr sz="1575" b="1" spc="-4" dirty="0">
                <a:latin typeface="Courier New"/>
                <a:cs typeface="Courier New"/>
              </a:rPr>
              <a:t>hailct</a:t>
            </a:r>
            <a:r>
              <a:rPr sz="1575" b="1" dirty="0">
                <a:latin typeface="Courier New"/>
                <a:cs typeface="Courier New"/>
              </a:rPr>
              <a:t>l</a:t>
            </a:r>
            <a:r>
              <a:rPr sz="1575" b="1" spc="15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em</a:t>
            </a:r>
            <a:r>
              <a:rPr sz="1575" b="1" dirty="0">
                <a:latin typeface="Courier New"/>
                <a:cs typeface="Courier New"/>
              </a:rPr>
              <a:t>r</a:t>
            </a:r>
            <a:r>
              <a:rPr sz="1575" b="1" spc="-506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Arial MT"/>
                <a:cs typeface="Arial MT"/>
              </a:rPr>
              <a:t>(</a:t>
            </a:r>
            <a:r>
              <a:rPr sz="1575" dirty="0">
                <a:latin typeface="Arial MT"/>
                <a:cs typeface="Arial MT"/>
              </a:rPr>
              <a:t>Am</a:t>
            </a:r>
            <a:r>
              <a:rPr sz="1575" spc="-4" dirty="0">
                <a:latin typeface="Arial MT"/>
                <a:cs typeface="Arial MT"/>
              </a:rPr>
              <a:t>a</a:t>
            </a:r>
            <a:r>
              <a:rPr sz="1575" spc="4" dirty="0">
                <a:latin typeface="Arial MT"/>
                <a:cs typeface="Arial MT"/>
              </a:rPr>
              <a:t>z</a:t>
            </a:r>
            <a:r>
              <a:rPr sz="1575" spc="-4" dirty="0">
                <a:latin typeface="Arial MT"/>
                <a:cs typeface="Arial MT"/>
              </a:rPr>
              <a:t>on</a:t>
            </a:r>
            <a:r>
              <a:rPr sz="1575" dirty="0">
                <a:latin typeface="Arial MT"/>
                <a:cs typeface="Arial MT"/>
              </a:rPr>
              <a:t>)</a:t>
            </a:r>
            <a:r>
              <a:rPr sz="1575" spc="-4" dirty="0">
                <a:latin typeface="Arial MT"/>
                <a:cs typeface="Arial MT"/>
              </a:rPr>
              <a:t> an</a:t>
            </a:r>
            <a:r>
              <a:rPr sz="1575" dirty="0">
                <a:latin typeface="Arial MT"/>
                <a:cs typeface="Arial MT"/>
              </a:rPr>
              <a:t>d</a:t>
            </a:r>
            <a:r>
              <a:rPr sz="1575" spc="-4" dirty="0">
                <a:latin typeface="Arial MT"/>
                <a:cs typeface="Arial MT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hailct</a:t>
            </a:r>
            <a:r>
              <a:rPr sz="1575" b="1" dirty="0">
                <a:latin typeface="Courier New"/>
                <a:cs typeface="Courier New"/>
              </a:rPr>
              <a:t>l</a:t>
            </a:r>
            <a:r>
              <a:rPr sz="1575" b="1" spc="15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azur</a:t>
            </a:r>
            <a:r>
              <a:rPr sz="1575" b="1" dirty="0">
                <a:latin typeface="Courier New"/>
                <a:cs typeface="Courier New"/>
              </a:rPr>
              <a:t>e</a:t>
            </a:r>
            <a:r>
              <a:rPr sz="1575" b="1" spc="-49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Arial MT"/>
                <a:cs typeface="Arial MT"/>
              </a:rPr>
              <a:t>(</a:t>
            </a:r>
            <a:r>
              <a:rPr sz="1575" dirty="0">
                <a:latin typeface="Arial MT"/>
                <a:cs typeface="Arial MT"/>
              </a:rPr>
              <a:t>Mi</a:t>
            </a:r>
            <a:r>
              <a:rPr sz="1575" spc="4" dirty="0">
                <a:latin typeface="Arial MT"/>
                <a:cs typeface="Arial MT"/>
              </a:rPr>
              <a:t>c</a:t>
            </a:r>
            <a:r>
              <a:rPr sz="1575" spc="-4" dirty="0">
                <a:latin typeface="Arial MT"/>
                <a:cs typeface="Arial MT"/>
              </a:rPr>
              <a:t>ro</a:t>
            </a:r>
            <a:r>
              <a:rPr sz="1575" spc="4" dirty="0">
                <a:latin typeface="Arial MT"/>
                <a:cs typeface="Arial MT"/>
              </a:rPr>
              <a:t>s</a:t>
            </a:r>
            <a:r>
              <a:rPr sz="1575" spc="-4" dirty="0">
                <a:latin typeface="Arial MT"/>
                <a:cs typeface="Arial MT"/>
              </a:rPr>
              <a:t>o</a:t>
            </a:r>
            <a:r>
              <a:rPr sz="1575" dirty="0">
                <a:latin typeface="Arial MT"/>
                <a:cs typeface="Arial MT"/>
              </a:rPr>
              <a:t>ft)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p</a:t>
            </a:r>
            <a:r>
              <a:rPr sz="1575" dirty="0">
                <a:latin typeface="Arial MT"/>
                <a:cs typeface="Arial MT"/>
              </a:rPr>
              <a:t>l</a:t>
            </a:r>
            <a:r>
              <a:rPr sz="1575" spc="-4" dirty="0">
                <a:latin typeface="Arial MT"/>
                <a:cs typeface="Arial MT"/>
              </a:rPr>
              <a:t>anned.</a:t>
            </a:r>
            <a:endParaRPr sz="1575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75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1624"/>
              </a:spcBef>
            </a:pPr>
            <a:r>
              <a:rPr sz="1575" spc="-4" dirty="0">
                <a:latin typeface="Arial MT"/>
                <a:cs typeface="Arial MT"/>
              </a:rPr>
              <a:t>Common</a:t>
            </a:r>
            <a:r>
              <a:rPr sz="1575" spc="-26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cluster</a:t>
            </a:r>
            <a:r>
              <a:rPr sz="1575" spc="-26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operations:</a:t>
            </a:r>
            <a:endParaRPr sz="1575">
              <a:latin typeface="Arial MT"/>
              <a:cs typeface="Arial MT"/>
            </a:endParaRPr>
          </a:p>
          <a:p>
            <a:pPr marL="9525" marR="1350645">
              <a:lnSpc>
                <a:spcPts val="2834"/>
              </a:lnSpc>
              <a:spcBef>
                <a:spcPts val="68"/>
              </a:spcBef>
            </a:pPr>
            <a:r>
              <a:rPr sz="1575" spc="-4" dirty="0">
                <a:latin typeface="Courier New"/>
                <a:cs typeface="Courier New"/>
              </a:rPr>
              <a:t>hailctl</a:t>
            </a:r>
            <a:r>
              <a:rPr sz="1575" spc="8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dataproc</a:t>
            </a:r>
            <a:r>
              <a:rPr sz="1575" spc="11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start</a:t>
            </a:r>
            <a:r>
              <a:rPr sz="1575" b="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MYCLUSTER</a:t>
            </a:r>
            <a:r>
              <a:rPr sz="1575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--max-age</a:t>
            </a:r>
            <a:r>
              <a:rPr sz="1575" b="1" spc="8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4h </a:t>
            </a:r>
            <a:r>
              <a:rPr sz="1575" b="1" spc="-93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hailctl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dataproc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connect</a:t>
            </a:r>
            <a:r>
              <a:rPr sz="1575" b="1" spc="8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MYCLUSTER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notebook </a:t>
            </a:r>
            <a:r>
              <a:rPr sz="1575" b="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hailctl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dataproc</a:t>
            </a:r>
            <a:r>
              <a:rPr sz="1575" spc="8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submit </a:t>
            </a:r>
            <a:r>
              <a:rPr sz="1575" spc="-4" dirty="0">
                <a:latin typeface="Courier New"/>
                <a:cs typeface="Courier New"/>
              </a:rPr>
              <a:t>MYCLUSTER</a:t>
            </a:r>
            <a:r>
              <a:rPr sz="1575" spc="8" dirty="0">
                <a:latin typeface="Courier New"/>
                <a:cs typeface="Courier New"/>
              </a:rPr>
              <a:t> </a:t>
            </a:r>
            <a:r>
              <a:rPr sz="1575" b="1" spc="-4" dirty="0">
                <a:latin typeface="Courier New"/>
                <a:cs typeface="Courier New"/>
              </a:rPr>
              <a:t>script.py </a:t>
            </a:r>
            <a:r>
              <a:rPr sz="1575" b="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hailctl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dataproc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b="1" dirty="0">
                <a:latin typeface="Courier New"/>
                <a:cs typeface="Courier New"/>
              </a:rPr>
              <a:t>stop</a:t>
            </a:r>
            <a:r>
              <a:rPr sz="1575" b="1" spc="-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MYCLUSTER</a:t>
            </a:r>
            <a:endParaRPr sz="1575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43" y="4952215"/>
            <a:ext cx="3747135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u="heavy" spc="-4" dirty="0">
                <a:solidFill>
                  <a:srgbClr val="006CB6"/>
                </a:solidFill>
                <a:uFill>
                  <a:solidFill>
                    <a:srgbClr val="006CB6"/>
                  </a:solidFill>
                </a:uFill>
                <a:latin typeface="Arial MT"/>
                <a:cs typeface="Arial MT"/>
                <a:hlinkClick r:id="rId2"/>
              </a:rPr>
              <a:t>https://hail.is/docs/0.2/cloud/google_cloud.html#hailctl-dataproc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271440" y="114480"/>
            <a:ext cx="5949000" cy="873720"/>
          </a:xfrm>
          <a:prstGeom prst="rect">
            <a:avLst/>
          </a:prstGeom>
          <a:noFill/>
          <a:ln w="0">
            <a:noFill/>
          </a:ln>
        </p:spPr>
        <p:txBody>
          <a:bodyPr lIns="0" tIns="14760" rIns="0" bIns="0" anchor="t">
            <a:noAutofit/>
          </a:bodyPr>
          <a:lstStyle/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50" b="1" strike="noStrike" spc="-1">
                <a:solidFill>
                  <a:schemeClr val="dk1"/>
                </a:solidFill>
                <a:latin typeface="Tahoma"/>
                <a:ea typeface="Tahoma"/>
              </a:rPr>
              <a:t>Variations in prokaryotes: </a:t>
            </a:r>
            <a:r>
              <a:rPr lang="en-US" sz="2050" b="1" strike="noStrike" spc="-1">
                <a:solidFill>
                  <a:srgbClr val="FF5050"/>
                </a:solidFill>
                <a:latin typeface="Tahoma"/>
                <a:ea typeface="Tahoma"/>
              </a:rPr>
              <a:t>a key of evolution</a:t>
            </a:r>
            <a:endParaRPr lang="it-IT" sz="2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Google Shape;223;p31"/>
          <p:cNvSpPr/>
          <p:nvPr/>
        </p:nvSpPr>
        <p:spPr>
          <a:xfrm>
            <a:off x="198360" y="4590360"/>
            <a:ext cx="8747280" cy="410400"/>
          </a:xfrm>
          <a:custGeom>
            <a:avLst/>
            <a:gdLst>
              <a:gd name="textAreaLeft" fmla="*/ 0 w 8747280"/>
              <a:gd name="textAreaRight" fmla="*/ 8747640 w 8747280"/>
              <a:gd name="textAreaTop" fmla="*/ 0 h 410400"/>
              <a:gd name="textAreaBottom" fmla="*/ 410760 h 410400"/>
            </a:gdLst>
            <a:ahLst/>
            <a:cxnLst/>
            <a:rect l="textAreaLeft" t="textAreaTop" r="textAreaRight" b="textAreaBottom"/>
            <a:pathLst>
              <a:path w="8747760" h="410845">
                <a:moveTo>
                  <a:pt x="8747399" y="410699"/>
                </a:moveTo>
                <a:lnTo>
                  <a:pt x="0" y="410699"/>
                </a:lnTo>
                <a:lnTo>
                  <a:pt x="0" y="0"/>
                </a:lnTo>
                <a:lnTo>
                  <a:pt x="8747399" y="0"/>
                </a:lnTo>
                <a:lnTo>
                  <a:pt x="8747399" y="410699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ftr" idx="38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Google Shape;225;p31"/>
          <p:cNvSpPr/>
          <p:nvPr/>
        </p:nvSpPr>
        <p:spPr>
          <a:xfrm>
            <a:off x="4180680" y="940320"/>
            <a:ext cx="4764960" cy="323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Prokaryotes tend to have haploid genomes, meaning that they only have one copy of each gene per individual.</a:t>
            </a:r>
            <a:endParaRPr lang="it-IT" sz="1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Prokaryotes reproduce clonally (i.e. by making an exact copy of the cell), so recombination does not occur as a matter of course at every generation.</a:t>
            </a:r>
            <a:endParaRPr lang="it-IT" sz="1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Prokaryotes typically reproduce much more rapidly than eukaryotes, and these short generation times can lead to more rapid adaptation.</a:t>
            </a:r>
            <a:endParaRPr lang="it-IT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t-I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Google Shape;226;p31"/>
          <p:cNvPicPr/>
          <p:nvPr/>
        </p:nvPicPr>
        <p:blipFill>
          <a:blip r:embed="rId2"/>
          <a:stretch/>
        </p:blipFill>
        <p:spPr>
          <a:xfrm>
            <a:off x="271440" y="974880"/>
            <a:ext cx="3846960" cy="2782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395" y="353567"/>
            <a:ext cx="5561171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spc="-4" dirty="0">
                <a:solidFill>
                  <a:srgbClr val="0070C0"/>
                </a:solidFill>
                <a:latin typeface="Courier New"/>
                <a:cs typeface="Courier New"/>
              </a:rPr>
              <a:t>gsutil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sz="2250" b="1" spc="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8" dirty="0">
                <a:solidFill>
                  <a:srgbClr val="0070C0"/>
                </a:solidFill>
                <a:latin typeface="Arial"/>
                <a:cs typeface="Arial"/>
              </a:rPr>
              <a:t>file</a:t>
            </a:r>
            <a:r>
              <a:rPr sz="2250" b="1" spc="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manager</a:t>
            </a:r>
            <a:r>
              <a:rPr sz="2250" b="1" spc="-19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for Google</a:t>
            </a:r>
            <a:r>
              <a:rPr sz="2250" b="1" spc="23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Storage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010" y="1089937"/>
            <a:ext cx="6477000" cy="3621024"/>
          </a:xfrm>
          <a:prstGeom prst="rect">
            <a:avLst/>
          </a:prstGeom>
        </p:spPr>
        <p:txBody>
          <a:bodyPr vert="horz" wrap="square" lIns="0" tIns="151924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1196"/>
              </a:spcBef>
            </a:pPr>
            <a:r>
              <a:rPr sz="1800" b="1" spc="-4" dirty="0">
                <a:latin typeface="Courier New"/>
                <a:cs typeface="Courier New"/>
              </a:rPr>
              <a:t>gsuti</a:t>
            </a:r>
            <a:r>
              <a:rPr sz="1800" b="1" dirty="0">
                <a:latin typeface="Courier New"/>
                <a:cs typeface="Courier New"/>
              </a:rPr>
              <a:t>l</a:t>
            </a:r>
            <a:r>
              <a:rPr sz="1800" b="1" spc="-596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4" dirty="0">
                <a:latin typeface="Arial"/>
                <a:cs typeface="Arial"/>
              </a:rPr>
              <a:t> </a:t>
            </a:r>
            <a:r>
              <a:rPr sz="1800" b="1" spc="4" dirty="0">
                <a:latin typeface="Arial"/>
                <a:cs typeface="Arial"/>
              </a:rPr>
              <a:t>G</a:t>
            </a:r>
            <a:r>
              <a:rPr sz="1800" b="1" spc="-4" dirty="0">
                <a:latin typeface="Arial"/>
                <a:cs typeface="Arial"/>
              </a:rPr>
              <a:t>oog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4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4" dirty="0">
                <a:latin typeface="Arial"/>
                <a:cs typeface="Arial"/>
              </a:rPr>
              <a:t>ag</a:t>
            </a:r>
            <a:r>
              <a:rPr sz="1800" b="1" dirty="0">
                <a:latin typeface="Arial"/>
                <a:cs typeface="Arial"/>
              </a:rPr>
              <a:t>e </a:t>
            </a:r>
            <a:r>
              <a:rPr sz="1800" b="1" spc="-8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" dirty="0">
                <a:latin typeface="Arial"/>
                <a:cs typeface="Arial"/>
              </a:rPr>
              <a:t>ili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" dirty="0">
                <a:latin typeface="Arial"/>
                <a:cs typeface="Arial"/>
              </a:rPr>
              <a:t>i</a:t>
            </a:r>
            <a:r>
              <a:rPr sz="1800" b="1" spc="-4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  <a:p>
            <a:pPr marL="466725" indent="-365760">
              <a:lnSpc>
                <a:spcPct val="100000"/>
              </a:lnSpc>
              <a:spcBef>
                <a:spcPts val="1024"/>
              </a:spcBef>
              <a:buSzPct val="95454"/>
              <a:buChar char="•"/>
              <a:tabLst>
                <a:tab pos="466249" algn="l"/>
                <a:tab pos="466725" algn="l"/>
              </a:tabLst>
            </a:pPr>
            <a:r>
              <a:rPr sz="1650" spc="-4" dirty="0">
                <a:latin typeface="Arial MT"/>
                <a:cs typeface="Arial MT"/>
              </a:rPr>
              <a:t>Amazon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and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Microsoft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clouds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have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their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own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analogs.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9525">
              <a:lnSpc>
                <a:spcPct val="100000"/>
              </a:lnSpc>
              <a:spcBef>
                <a:spcPts val="1459"/>
              </a:spcBef>
            </a:pPr>
            <a:r>
              <a:rPr sz="1575" spc="-4" dirty="0">
                <a:latin typeface="Arial MT"/>
                <a:cs typeface="Arial MT"/>
              </a:rPr>
              <a:t>Create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a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new</a:t>
            </a:r>
            <a:r>
              <a:rPr sz="1575" spc="-8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bucket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(root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directory)</a:t>
            </a:r>
            <a:endParaRPr sz="1575">
              <a:latin typeface="Arial MT"/>
              <a:cs typeface="Arial MT"/>
            </a:endParaRPr>
          </a:p>
          <a:p>
            <a:pPr marL="351949">
              <a:lnSpc>
                <a:spcPct val="100000"/>
              </a:lnSpc>
              <a:spcBef>
                <a:spcPts val="919"/>
              </a:spcBef>
            </a:pPr>
            <a:r>
              <a:rPr sz="1575" spc="-4" dirty="0">
                <a:latin typeface="Courier New"/>
                <a:cs typeface="Courier New"/>
              </a:rPr>
              <a:t>gsutil</a:t>
            </a:r>
            <a:r>
              <a:rPr sz="1575" spc="-1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mb</a:t>
            </a:r>
            <a:r>
              <a:rPr sz="1575" spc="-1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gs://mybucket</a:t>
            </a:r>
            <a:endParaRPr sz="1575">
              <a:latin typeface="Courier New"/>
              <a:cs typeface="Courier New"/>
            </a:endParaRPr>
          </a:p>
          <a:p>
            <a:pPr marL="9525">
              <a:lnSpc>
                <a:spcPct val="100000"/>
              </a:lnSpc>
              <a:spcBef>
                <a:spcPts val="971"/>
              </a:spcBef>
            </a:pPr>
            <a:r>
              <a:rPr sz="1575" dirty="0">
                <a:latin typeface="Arial MT"/>
                <a:cs typeface="Arial MT"/>
              </a:rPr>
              <a:t>List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files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in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dirty="0">
                <a:latin typeface="Arial MT"/>
                <a:cs typeface="Arial MT"/>
              </a:rPr>
              <a:t>a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bucket:</a:t>
            </a:r>
            <a:endParaRPr sz="1575">
              <a:latin typeface="Arial MT"/>
              <a:cs typeface="Arial MT"/>
            </a:endParaRPr>
          </a:p>
          <a:p>
            <a:pPr marL="695325">
              <a:lnSpc>
                <a:spcPts val="1886"/>
              </a:lnSpc>
              <a:spcBef>
                <a:spcPts val="206"/>
              </a:spcBef>
            </a:pPr>
            <a:r>
              <a:rPr sz="1575" spc="-4" dirty="0">
                <a:latin typeface="Courier New"/>
                <a:cs typeface="Courier New"/>
              </a:rPr>
              <a:t>gsutil</a:t>
            </a:r>
            <a:r>
              <a:rPr sz="1575" spc="-1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ls</a:t>
            </a:r>
            <a:r>
              <a:rPr sz="1575" spc="-11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gs://mybucket</a:t>
            </a:r>
            <a:endParaRPr sz="1575">
              <a:latin typeface="Courier New"/>
              <a:cs typeface="Courier New"/>
            </a:endParaRPr>
          </a:p>
          <a:p>
            <a:pPr marL="695325">
              <a:lnSpc>
                <a:spcPts val="1886"/>
              </a:lnSpc>
            </a:pPr>
            <a:r>
              <a:rPr sz="1575" spc="-4" dirty="0">
                <a:latin typeface="Courier New"/>
                <a:cs typeface="Courier New"/>
              </a:rPr>
              <a:t>gsutil ls</a:t>
            </a:r>
            <a:r>
              <a:rPr sz="157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gs://mybucket/subfolder</a:t>
            </a:r>
            <a:endParaRPr sz="1575">
              <a:latin typeface="Courier New"/>
              <a:cs typeface="Courier New"/>
            </a:endParaRPr>
          </a:p>
          <a:p>
            <a:pPr marL="9525">
              <a:lnSpc>
                <a:spcPct val="100000"/>
              </a:lnSpc>
              <a:spcBef>
                <a:spcPts val="998"/>
              </a:spcBef>
            </a:pPr>
            <a:r>
              <a:rPr sz="1575" spc="-4" dirty="0">
                <a:latin typeface="Arial MT"/>
                <a:cs typeface="Arial MT"/>
              </a:rPr>
              <a:t>Copy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data</a:t>
            </a:r>
            <a:r>
              <a:rPr sz="1575" spc="-11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to/from</a:t>
            </a:r>
            <a:r>
              <a:rPr sz="1575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the</a:t>
            </a:r>
            <a:r>
              <a:rPr sz="1575" spc="-19" dirty="0">
                <a:latin typeface="Arial MT"/>
                <a:cs typeface="Arial MT"/>
              </a:rPr>
              <a:t> </a:t>
            </a:r>
            <a:r>
              <a:rPr sz="1575" spc="-4" dirty="0">
                <a:latin typeface="Arial MT"/>
                <a:cs typeface="Arial MT"/>
              </a:rPr>
              <a:t>cloud</a:t>
            </a:r>
            <a:endParaRPr sz="1575">
              <a:latin typeface="Arial MT"/>
              <a:cs typeface="Arial MT"/>
            </a:endParaRPr>
          </a:p>
          <a:p>
            <a:pPr marL="695325" marR="3810">
              <a:lnSpc>
                <a:spcPct val="100000"/>
              </a:lnSpc>
              <a:spcBef>
                <a:spcPts val="38"/>
              </a:spcBef>
            </a:pPr>
            <a:r>
              <a:rPr sz="1575" spc="-4" dirty="0">
                <a:latin typeface="Courier New"/>
                <a:cs typeface="Courier New"/>
              </a:rPr>
              <a:t>gsutil</a:t>
            </a:r>
            <a:r>
              <a:rPr sz="1575" spc="1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cp</a:t>
            </a:r>
            <a:r>
              <a:rPr sz="1575" spc="1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gs://mybucket/file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/Users/me/data/file </a:t>
            </a:r>
            <a:r>
              <a:rPr sz="1575" spc="-93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gsutil</a:t>
            </a:r>
            <a:r>
              <a:rPr sz="1575" spc="1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cp</a:t>
            </a:r>
            <a:r>
              <a:rPr sz="1575" spc="15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/Users/me/data/file</a:t>
            </a:r>
            <a:r>
              <a:rPr sz="1575" spc="4" dirty="0">
                <a:latin typeface="Courier New"/>
                <a:cs typeface="Courier New"/>
              </a:rPr>
              <a:t> </a:t>
            </a:r>
            <a:r>
              <a:rPr sz="1575" spc="-4" dirty="0">
                <a:latin typeface="Courier New"/>
                <a:cs typeface="Courier New"/>
              </a:rPr>
              <a:t>gs://mybucket/file</a:t>
            </a:r>
            <a:endParaRPr sz="1575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43" y="4969372"/>
            <a:ext cx="2607945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u="heavy" spc="-4" dirty="0">
                <a:solidFill>
                  <a:srgbClr val="006CB6"/>
                </a:solidFill>
                <a:uFill>
                  <a:solidFill>
                    <a:srgbClr val="006CB6"/>
                  </a:solidFill>
                </a:uFill>
                <a:latin typeface="Arial MT"/>
                <a:cs typeface="Arial MT"/>
                <a:hlinkClick r:id="rId2"/>
              </a:rPr>
              <a:t>https://cloud.google.com/storage/docs/gsutil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008" y="372999"/>
            <a:ext cx="4494848" cy="361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250" b="1" dirty="0">
                <a:solidFill>
                  <a:srgbClr val="0070C0"/>
                </a:solidFill>
                <a:latin typeface="Arial"/>
                <a:cs typeface="Arial"/>
              </a:rPr>
              <a:t>Cost</a:t>
            </a:r>
            <a:r>
              <a:rPr sz="2250" b="1" spc="-26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management</a:t>
            </a:r>
            <a:r>
              <a:rPr sz="2250" b="1" spc="-38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best</a:t>
            </a:r>
            <a:r>
              <a:rPr sz="2250" b="1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50" b="1" spc="-4" dirty="0">
                <a:solidFill>
                  <a:srgbClr val="0070C0"/>
                </a:solidFill>
                <a:latin typeface="Arial"/>
                <a:cs typeface="Arial"/>
              </a:rPr>
              <a:t>practices</a:t>
            </a:r>
            <a:endParaRPr lang="it-IT" sz="225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733" y="1009165"/>
            <a:ext cx="7800023" cy="3868103"/>
          </a:xfrm>
          <a:prstGeom prst="rect">
            <a:avLst/>
          </a:prstGeom>
        </p:spPr>
        <p:txBody>
          <a:bodyPr vert="horz" wrap="square" lIns="0" tIns="151924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513" indent="-281464">
              <a:lnSpc>
                <a:spcPct val="100000"/>
              </a:lnSpc>
              <a:spcBef>
                <a:spcPts val="1196"/>
              </a:spcBef>
              <a:buSzPct val="95833"/>
              <a:buFont typeface="Arial MT"/>
              <a:buChar char="•"/>
              <a:tabLst>
                <a:tab pos="290513" algn="l"/>
                <a:tab pos="290989" algn="l"/>
              </a:tabLst>
            </a:pPr>
            <a:r>
              <a:rPr sz="1800" b="1" spc="-4" dirty="0">
                <a:latin typeface="Arial"/>
                <a:cs typeface="Arial"/>
              </a:rPr>
              <a:t>Develop</a:t>
            </a:r>
            <a:r>
              <a:rPr sz="1800" b="1" spc="-11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small,</a:t>
            </a:r>
            <a:r>
              <a:rPr sz="1800" b="1" spc="-23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run</a:t>
            </a:r>
            <a:r>
              <a:rPr sz="1800" b="1" spc="-19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big</a:t>
            </a:r>
            <a:endParaRPr sz="1800">
              <a:latin typeface="Arial"/>
              <a:cs typeface="Arial"/>
            </a:endParaRPr>
          </a:p>
          <a:p>
            <a:pPr marL="633413" lvl="1" indent="-271463">
              <a:lnSpc>
                <a:spcPct val="100000"/>
              </a:lnSpc>
              <a:spcBef>
                <a:spcPts val="1024"/>
              </a:spcBef>
              <a:buSzPct val="95454"/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4" dirty="0">
                <a:latin typeface="Arial MT"/>
                <a:cs typeface="Arial MT"/>
              </a:rPr>
              <a:t>Iterate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on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pipelines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using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piece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the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full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dataset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(make</a:t>
            </a:r>
            <a:r>
              <a:rPr sz="1650" spc="2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chr22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your</a:t>
            </a:r>
            <a:r>
              <a:rPr sz="1650" spc="2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bestie)</a:t>
            </a:r>
            <a:endParaRPr sz="1650">
              <a:latin typeface="Arial MT"/>
              <a:cs typeface="Arial MT"/>
            </a:endParaRPr>
          </a:p>
          <a:p>
            <a:pPr marL="633413" lvl="1" indent="-271463">
              <a:lnSpc>
                <a:spcPct val="100000"/>
              </a:lnSpc>
              <a:spcBef>
                <a:spcPts val="990"/>
              </a:spcBef>
              <a:buSzPct val="95454"/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4" dirty="0">
                <a:latin typeface="Arial MT"/>
                <a:cs typeface="Arial MT"/>
              </a:rPr>
              <a:t>Run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pipelines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on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large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clusters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when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ready</a:t>
            </a:r>
            <a:endParaRPr sz="1650">
              <a:latin typeface="Arial MT"/>
              <a:cs typeface="Arial MT"/>
            </a:endParaRPr>
          </a:p>
          <a:p>
            <a:pPr marL="290513" indent="-281464">
              <a:lnSpc>
                <a:spcPct val="100000"/>
              </a:lnSpc>
              <a:spcBef>
                <a:spcPts val="1046"/>
              </a:spcBef>
              <a:buSzPct val="95833"/>
              <a:buFont typeface="Times New Roman"/>
              <a:buChar char="•"/>
              <a:tabLst>
                <a:tab pos="290513" algn="l"/>
                <a:tab pos="290989" algn="l"/>
              </a:tabLst>
            </a:pPr>
            <a:r>
              <a:rPr sz="1800" b="1" spc="-4" dirty="0">
                <a:latin typeface="Arial"/>
                <a:cs typeface="Arial"/>
              </a:rPr>
              <a:t>Manage</a:t>
            </a:r>
            <a:r>
              <a:rPr sz="1800" b="1" spc="-26" dirty="0">
                <a:latin typeface="Arial"/>
                <a:cs typeface="Arial"/>
              </a:rPr>
              <a:t> </a:t>
            </a:r>
            <a:r>
              <a:rPr sz="1800" b="1" spc="-4" dirty="0"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  <a:p>
            <a:pPr marL="633413" lvl="1" indent="-271463">
              <a:lnSpc>
                <a:spcPct val="100000"/>
              </a:lnSpc>
              <a:spcBef>
                <a:spcPts val="1024"/>
              </a:spcBef>
              <a:buSzPct val="95454"/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4" dirty="0">
                <a:latin typeface="Arial MT"/>
                <a:cs typeface="Arial MT"/>
              </a:rPr>
              <a:t>Set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billing limits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and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alerts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(you’ll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get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an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email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if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8" dirty="0">
                <a:latin typeface="Arial MT"/>
                <a:cs typeface="Arial MT"/>
              </a:rPr>
              <a:t>you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start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to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overspend)</a:t>
            </a:r>
            <a:endParaRPr sz="1650">
              <a:latin typeface="Arial MT"/>
              <a:cs typeface="Arial MT"/>
            </a:endParaRPr>
          </a:p>
          <a:p>
            <a:pPr marL="633413" lvl="1" indent="-277178">
              <a:lnSpc>
                <a:spcPct val="100000"/>
              </a:lnSpc>
              <a:spcBef>
                <a:spcPts val="990"/>
              </a:spcBef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8" dirty="0">
                <a:latin typeface="Arial MT"/>
                <a:cs typeface="Arial MT"/>
              </a:rPr>
              <a:t>Always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use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b="1" spc="-4" dirty="0">
                <a:latin typeface="Courier New"/>
                <a:cs typeface="Courier New"/>
              </a:rPr>
              <a:t>--max-age</a:t>
            </a:r>
            <a:r>
              <a:rPr sz="1650" b="1" spc="-488" dirty="0">
                <a:latin typeface="Courier New"/>
                <a:cs typeface="Courier New"/>
              </a:rPr>
              <a:t> </a:t>
            </a:r>
            <a:r>
              <a:rPr sz="1650" spc="-4" dirty="0">
                <a:latin typeface="Arial MT"/>
                <a:cs typeface="Arial MT"/>
              </a:rPr>
              <a:t>or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b="1" spc="-4" dirty="0">
                <a:latin typeface="Courier New"/>
                <a:cs typeface="Courier New"/>
              </a:rPr>
              <a:t>--max-idle</a:t>
            </a:r>
            <a:r>
              <a:rPr sz="1650" b="1" spc="-488" dirty="0">
                <a:latin typeface="Courier New"/>
                <a:cs typeface="Courier New"/>
              </a:rPr>
              <a:t> </a:t>
            </a:r>
            <a:r>
              <a:rPr sz="1650" spc="-4" dirty="0">
                <a:latin typeface="Arial MT"/>
                <a:cs typeface="Arial MT"/>
              </a:rPr>
              <a:t>flags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on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cluster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creation</a:t>
            </a:r>
            <a:endParaRPr sz="1650">
              <a:latin typeface="Arial MT"/>
              <a:cs typeface="Arial MT"/>
            </a:endParaRPr>
          </a:p>
          <a:p>
            <a:pPr marL="633413" lvl="1" indent="-277178">
              <a:lnSpc>
                <a:spcPct val="100000"/>
              </a:lnSpc>
              <a:spcBef>
                <a:spcPts val="990"/>
              </a:spcBef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4" dirty="0">
                <a:latin typeface="Arial MT"/>
                <a:cs typeface="Arial MT"/>
              </a:rPr>
              <a:t>Use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Buckets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with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retention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policies</a:t>
            </a:r>
            <a:r>
              <a:rPr sz="1650" spc="-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(data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deleted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after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X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days)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when</a:t>
            </a:r>
            <a:r>
              <a:rPr sz="1650" spc="15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possible</a:t>
            </a:r>
            <a:endParaRPr sz="1650">
              <a:latin typeface="Arial MT"/>
              <a:cs typeface="Arial MT"/>
            </a:endParaRPr>
          </a:p>
          <a:p>
            <a:pPr marL="290513" indent="-277178">
              <a:lnSpc>
                <a:spcPct val="100000"/>
              </a:lnSpc>
              <a:spcBef>
                <a:spcPts val="990"/>
              </a:spcBef>
              <a:buFont typeface="Times New Roman"/>
              <a:buChar char="•"/>
              <a:tabLst>
                <a:tab pos="290513" algn="l"/>
                <a:tab pos="290989" algn="l"/>
              </a:tabLst>
            </a:pPr>
            <a:r>
              <a:rPr sz="1650" b="1" spc="-4" dirty="0">
                <a:latin typeface="Arial"/>
                <a:cs typeface="Arial"/>
              </a:rPr>
              <a:t>Plan</a:t>
            </a:r>
            <a:r>
              <a:rPr sz="1650" b="1" spc="-38" dirty="0">
                <a:latin typeface="Arial"/>
                <a:cs typeface="Arial"/>
              </a:rPr>
              <a:t> </a:t>
            </a:r>
            <a:r>
              <a:rPr sz="1650" b="1" spc="-4" dirty="0">
                <a:latin typeface="Arial"/>
                <a:cs typeface="Arial"/>
              </a:rPr>
              <a:t>Ahead</a:t>
            </a:r>
            <a:endParaRPr sz="1650">
              <a:latin typeface="Arial"/>
              <a:cs typeface="Arial"/>
            </a:endParaRPr>
          </a:p>
          <a:p>
            <a:pPr marL="633413" lvl="1" indent="-277178">
              <a:lnSpc>
                <a:spcPct val="100000"/>
              </a:lnSpc>
              <a:spcBef>
                <a:spcPts val="979"/>
              </a:spcBef>
              <a:buFont typeface="Times New Roman"/>
              <a:buChar char="•"/>
              <a:tabLst>
                <a:tab pos="633413" algn="l"/>
                <a:tab pos="633889" algn="l"/>
              </a:tabLst>
            </a:pPr>
            <a:r>
              <a:rPr sz="1650" spc="-4" dirty="0">
                <a:latin typeface="Arial MT"/>
                <a:cs typeface="Arial MT"/>
              </a:rPr>
              <a:t>Calculate</a:t>
            </a:r>
            <a:r>
              <a:rPr sz="1650" dirty="0">
                <a:latin typeface="Arial MT"/>
                <a:cs typeface="Arial MT"/>
              </a:rPr>
              <a:t> costs</a:t>
            </a:r>
            <a:r>
              <a:rPr sz="1650" spc="-4" dirty="0">
                <a:latin typeface="Arial MT"/>
                <a:cs typeface="Arial MT"/>
              </a:rPr>
              <a:t> ahead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time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where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possible</a:t>
            </a:r>
            <a:endParaRPr sz="1650">
              <a:latin typeface="Arial MT"/>
              <a:cs typeface="Arial MT"/>
            </a:endParaRPr>
          </a:p>
          <a:p>
            <a:pPr marL="976313" lvl="2" indent="-277178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Times New Roman"/>
              <a:buChar char="•"/>
              <a:tabLst>
                <a:tab pos="976313" algn="l"/>
                <a:tab pos="976789" algn="l"/>
              </a:tabLst>
            </a:pPr>
            <a:r>
              <a:rPr sz="1650" u="heavy" spc="-4" dirty="0">
                <a:solidFill>
                  <a:srgbClr val="006CB6"/>
                </a:solidFill>
                <a:uFill>
                  <a:solidFill>
                    <a:srgbClr val="006CB6"/>
                  </a:solidFill>
                </a:uFill>
                <a:latin typeface="Arial MT"/>
                <a:cs typeface="Arial MT"/>
                <a:hlinkClick r:id="rId2"/>
              </a:rPr>
              <a:t>https://cloud.google.com/products/calculator/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43" y="4952223"/>
            <a:ext cx="28817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it-IT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u="heavy" spc="-4" dirty="0">
                <a:solidFill>
                  <a:srgbClr val="006CB6"/>
                </a:solidFill>
                <a:uFill>
                  <a:solidFill>
                    <a:srgbClr val="006CB6"/>
                  </a:solidFill>
                </a:uFill>
                <a:latin typeface="Arial MT"/>
                <a:cs typeface="Arial MT"/>
                <a:hlinkClick r:id="rId3"/>
              </a:rPr>
              <a:t>https://hail.is/docs/0.2/cloud/general_advice.html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ftr" idx="39"/>
          </p:nvPr>
        </p:nvSpPr>
        <p:spPr>
          <a:xfrm>
            <a:off x="271440" y="4654080"/>
            <a:ext cx="1883520" cy="3000600"/>
          </a:xfrm>
          <a:prstGeom prst="rect">
            <a:avLst/>
          </a:prstGeom>
          <a:noFill/>
          <a:ln w="0">
            <a:noFill/>
          </a:ln>
        </p:spPr>
        <p:txBody>
          <a:bodyPr lIns="0" tIns="17280" rIns="0" bIns="0" anchor="t">
            <a:noAutofit/>
          </a:bodyPr>
          <a:lstStyle>
            <a:lvl1pPr marL="12600" indent="0">
              <a:lnSpc>
                <a:spcPct val="100000"/>
              </a:lnSpc>
              <a:buNone/>
              <a:tabLst>
                <a:tab pos="0" algn="l"/>
              </a:tabLst>
              <a:def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defRPr>
            </a:lvl1pPr>
          </a:lstStyle>
          <a:p>
            <a:pPr marL="126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5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Clinical Bioinformatics</a:t>
            </a:r>
            <a:endParaRPr lang="it-IT" sz="14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Google Shape;268;p36"/>
          <p:cNvSpPr/>
          <p:nvPr/>
        </p:nvSpPr>
        <p:spPr>
          <a:xfrm>
            <a:off x="539640" y="245160"/>
            <a:ext cx="60829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Sensitivity and specificity</a:t>
            </a:r>
            <a:endParaRPr lang="it-IT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Google Shape;269;p36"/>
          <p:cNvSpPr/>
          <p:nvPr/>
        </p:nvSpPr>
        <p:spPr>
          <a:xfrm>
            <a:off x="349560" y="1163880"/>
            <a:ext cx="5375520" cy="25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rgbClr val="000000"/>
                </a:solidFill>
                <a:latin typeface="Arial"/>
                <a:ea typeface="Arial"/>
              </a:rPr>
              <a:t>Sensitivity (true positive rate)</a:t>
            </a:r>
            <a:r>
              <a:rPr lang="en-US" sz="1300" b="0" strike="noStrike" spc="-1">
                <a:solidFill>
                  <a:srgbClr val="000000"/>
                </a:solidFill>
                <a:latin typeface="Arial"/>
                <a:ea typeface="Arial"/>
              </a:rPr>
              <a:t> is the probability of a positive test result, conditioned on the individual truly being positive.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  <a:ea typeface="Arial"/>
              </a:rPr>
              <a:t>HIGH SENSITIVITY = high probability that a sick subject will test positive; = low probability that a sick subject will test negative.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rgbClr val="000000"/>
                </a:solidFill>
                <a:latin typeface="Arial"/>
                <a:ea typeface="Arial"/>
              </a:rPr>
              <a:t>Higher sensitivity means low risk of false negative!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rgbClr val="000000"/>
                </a:solidFill>
                <a:latin typeface="Arial"/>
                <a:ea typeface="Arial"/>
              </a:rPr>
              <a:t>Specificity (true negative rate)</a:t>
            </a:r>
            <a:r>
              <a:rPr lang="en-US" sz="1300" b="0" strike="noStrike" spc="-1">
                <a:solidFill>
                  <a:srgbClr val="000000"/>
                </a:solidFill>
                <a:latin typeface="Arial"/>
                <a:ea typeface="Arial"/>
              </a:rPr>
              <a:t> is the probability of a negative test result, conditioned on the individual truly being negative.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  <a:ea typeface="Arial"/>
              </a:rPr>
              <a:t>HIGH SPECIFICITY = high probability that a healthy subject will test negative; = low probability that a healthy subject will test positive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300" b="1" strike="noStrike" spc="-1">
                <a:solidFill>
                  <a:schemeClr val="dk1"/>
                </a:solidFill>
                <a:latin typeface="Arial"/>
                <a:ea typeface="Arial"/>
              </a:rPr>
              <a:t>Higher specificity means low risk of false positive!</a:t>
            </a:r>
            <a:endParaRPr lang="it-IT" sz="1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Google Shape;270;p36"/>
          <p:cNvPicPr/>
          <p:nvPr/>
        </p:nvPicPr>
        <p:blipFill>
          <a:blip r:embed="rId2"/>
          <a:stretch/>
        </p:blipFill>
        <p:spPr>
          <a:xfrm>
            <a:off x="6233760" y="64800"/>
            <a:ext cx="2757240" cy="501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3824</Words>
  <Application>Microsoft Office PowerPoint</Application>
  <PresentationFormat>Presentazione su schermo (16:9)</PresentationFormat>
  <Paragraphs>638</Paragraphs>
  <Slides>81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81</vt:i4>
      </vt:variant>
    </vt:vector>
  </HeadingPairs>
  <TitlesOfParts>
    <vt:vector size="106" baseType="lpstr">
      <vt:lpstr>Arial</vt:lpstr>
      <vt:lpstr>Arial MT</vt:lpstr>
      <vt:lpstr>Calibri</vt:lpstr>
      <vt:lpstr>Consolas</vt:lpstr>
      <vt:lpstr>Courier New</vt:lpstr>
      <vt:lpstr>DejaVu Sans</vt:lpstr>
      <vt:lpstr>Economica</vt:lpstr>
      <vt:lpstr>Helvetica Neue</vt:lpstr>
      <vt:lpstr>Lucida Sans</vt:lpstr>
      <vt:lpstr>Open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Data Science:  Clinical Bionformatics and Genetic Association Studies  </vt:lpstr>
      <vt:lpstr>Introduction: Clinical Bioinformatics</vt:lpstr>
      <vt:lpstr>NGS Applications</vt:lpstr>
      <vt:lpstr>Biological background</vt:lpstr>
      <vt:lpstr>Type of genetic variability</vt:lpstr>
      <vt:lpstr>Effects of genetic variability</vt:lpstr>
      <vt:lpstr>Effects of genetic variability: protein level</vt:lpstr>
      <vt:lpstr>Variations in prokaryotes: a key of evolution</vt:lpstr>
      <vt:lpstr>Presentazione standard di PowerPoint</vt:lpstr>
      <vt:lpstr>Files And Formats</vt:lpstr>
      <vt:lpstr>Introduction:</vt:lpstr>
      <vt:lpstr>Presentazione standard di PowerPoint</vt:lpstr>
      <vt:lpstr>Presentazione standard di PowerPoint</vt:lpstr>
      <vt:lpstr>Presentazione standard di PowerPoint</vt:lpstr>
      <vt:lpstr>From samples to sequencing to analysis</vt:lpstr>
      <vt:lpstr>VCF format</vt:lpstr>
      <vt:lpstr>VCF FILE</vt:lpstr>
      <vt:lpstr>Presentazione standard di PowerPoint</vt:lpstr>
      <vt:lpstr>Presentazione standard di PowerPoint</vt:lpstr>
      <vt:lpstr>Presentazione standard di PowerPoint</vt:lpstr>
      <vt:lpstr>Filtering Genetic Variants</vt:lpstr>
      <vt:lpstr>Filtering Genetic Variants</vt:lpstr>
      <vt:lpstr>Filtering Genetic Variants</vt:lpstr>
      <vt:lpstr>Presentazione standard di PowerPoint</vt:lpstr>
      <vt:lpstr>Filtering Genetic Variants</vt:lpstr>
      <vt:lpstr>Filtering Genetic Variants</vt:lpstr>
      <vt:lpstr>Filtering Genetic Variants</vt:lpstr>
      <vt:lpstr>Filtering Genetic Variants</vt:lpstr>
      <vt:lpstr>Filtering Genetic Variants</vt:lpstr>
      <vt:lpstr>Filtering Genetic Variants</vt:lpstr>
      <vt:lpstr>Filtering Genetic Variants</vt:lpstr>
      <vt:lpstr>Filtering Genetic Variants</vt:lpstr>
      <vt:lpstr>Filtering Genetic Variants</vt:lpstr>
      <vt:lpstr>Genome-Wide Association Studies</vt:lpstr>
      <vt:lpstr>Which SNPs may i genotype?</vt:lpstr>
      <vt:lpstr>Presentazione standard di PowerPoint</vt:lpstr>
      <vt:lpstr>Presentazione standard di PowerPoint</vt:lpstr>
      <vt:lpstr>How to analyze: quality control</vt:lpstr>
      <vt:lpstr>How to analyze: quality control</vt:lpstr>
      <vt:lpstr>How to analyze: quality control</vt:lpstr>
      <vt:lpstr>How to analyze: quality control</vt:lpstr>
      <vt:lpstr>Ready to test the association:</vt:lpstr>
      <vt:lpstr>TIPS: PLINK2.0 allows recoding VCF</vt:lpstr>
      <vt:lpstr>Presentazione standard di PowerPoint</vt:lpstr>
      <vt:lpstr>Learning Objectives</vt:lpstr>
      <vt:lpstr>Technological Growth in Genetics and Genomics</vt:lpstr>
      <vt:lpstr>Genotyping chip</vt:lpstr>
      <vt:lpstr>Presentazione standard di PowerPoint</vt:lpstr>
      <vt:lpstr>Overview: -Omics</vt:lpstr>
      <vt:lpstr>Learning Objectives</vt:lpstr>
      <vt:lpstr>Accelerating Genomic Data e.g. Call Sets, variant files etc</vt:lpstr>
      <vt:lpstr>What is Hail’s role in callset generation?</vt:lpstr>
      <vt:lpstr>What is Hail?</vt:lpstr>
      <vt:lpstr>How has Hail been used? (hail.is/references.html)</vt:lpstr>
      <vt:lpstr>Where has Hail been used?</vt:lpstr>
      <vt:lpstr>Why would you use Hail?</vt:lpstr>
      <vt:lpstr>Hail as a data science library</vt:lpstr>
      <vt:lpstr>Hail as a data science library</vt:lpstr>
      <vt:lpstr>Hail as a data science library</vt:lpstr>
      <vt:lpstr>Hail as a data science library</vt:lpstr>
      <vt:lpstr>Hail as a data science library</vt:lpstr>
      <vt:lpstr>Hail as a data science library</vt:lpstr>
      <vt:lpstr>Hail as a data science library</vt:lpstr>
      <vt:lpstr>Hail as a data science library</vt:lpstr>
      <vt:lpstr>Variant Call Format (VCF)</vt:lpstr>
      <vt:lpstr>Rare variant aggregation</vt:lpstr>
      <vt:lpstr>Trio data</vt:lpstr>
      <vt:lpstr>Transcript expression</vt:lpstr>
      <vt:lpstr>MatrixTable</vt:lpstr>
      <vt:lpstr>Table</vt:lpstr>
      <vt:lpstr>Large-s ca le datasets</vt:lpstr>
      <vt:lpstr>Presentazione standard di PowerPoint</vt:lpstr>
      <vt:lpstr>Presentazione standard di PowerPoint</vt:lpstr>
      <vt:lpstr>The cloud: pros and cons</vt:lpstr>
      <vt:lpstr>Computational Landscape</vt:lpstr>
      <vt:lpstr>Your next steps</vt:lpstr>
      <vt:lpstr>Presentazione standard di PowerPoint</vt:lpstr>
      <vt:lpstr>Cloud computing products from Google</vt:lpstr>
      <vt:lpstr>hailctl, the manager for Hail on the cloud</vt:lpstr>
      <vt:lpstr>gsutil, file manager for Google Storage</vt:lpstr>
      <vt:lpstr>Cost management best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 Bioinformatics</dc:title>
  <dc:subject/>
  <dc:creator>Alberto Brusati</dc:creator>
  <dc:description/>
  <cp:lastModifiedBy>Alberto Brusati</cp:lastModifiedBy>
  <cp:revision>143</cp:revision>
  <dcterms:modified xsi:type="dcterms:W3CDTF">2024-05-06T11:27:28Z</dcterms:modified>
  <dc:language>it-IT</dc:language>
</cp:coreProperties>
</file>